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3" r:id="rId8"/>
    <p:sldId id="265" r:id="rId9"/>
    <p:sldId id="262" r:id="rId10"/>
    <p:sldId id="269" r:id="rId11"/>
    <p:sldId id="268" r:id="rId12"/>
    <p:sldId id="270" r:id="rId13"/>
    <p:sldId id="271" r:id="rId14"/>
    <p:sldId id="267"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6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5FF0-908E-4786-BA46-0D090C5686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C088F7-BA15-466D-9A23-5456ABA20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8B0746-7AE1-4046-9530-79CEB808B509}"/>
              </a:ext>
            </a:extLst>
          </p:cNvPr>
          <p:cNvSpPr>
            <a:spLocks noGrp="1"/>
          </p:cNvSpPr>
          <p:nvPr>
            <p:ph type="dt" sz="half" idx="10"/>
          </p:nvPr>
        </p:nvSpPr>
        <p:spPr/>
        <p:txBody>
          <a:bodyPr/>
          <a:lstStyle/>
          <a:p>
            <a:fld id="{3DBB9D4B-8043-4AEE-BE02-1AF6EA8333F3}" type="datetimeFigureOut">
              <a:rPr lang="en-US" smtClean="0"/>
              <a:t>8/8/2022</a:t>
            </a:fld>
            <a:endParaRPr lang="en-US"/>
          </a:p>
        </p:txBody>
      </p:sp>
      <p:sp>
        <p:nvSpPr>
          <p:cNvPr id="5" name="Footer Placeholder 4">
            <a:extLst>
              <a:ext uri="{FF2B5EF4-FFF2-40B4-BE49-F238E27FC236}">
                <a16:creationId xmlns:a16="http://schemas.microsoft.com/office/drawing/2014/main" id="{E2C82024-DEB7-4386-ADEA-1FBDBF741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DB6B7-A31A-4196-B35F-393DDF0C1F65}"/>
              </a:ext>
            </a:extLst>
          </p:cNvPr>
          <p:cNvSpPr>
            <a:spLocks noGrp="1"/>
          </p:cNvSpPr>
          <p:nvPr>
            <p:ph type="sldNum" sz="quarter" idx="12"/>
          </p:nvPr>
        </p:nvSpPr>
        <p:spPr/>
        <p:txBody>
          <a:bodyPr/>
          <a:lstStyle/>
          <a:p>
            <a:fld id="{F91F7138-2F76-4678-8410-A8C8AFEB3AC6}" type="slidenum">
              <a:rPr lang="en-US" smtClean="0"/>
              <a:t>‹#›</a:t>
            </a:fld>
            <a:endParaRPr lang="en-US"/>
          </a:p>
        </p:txBody>
      </p:sp>
    </p:spTree>
    <p:extLst>
      <p:ext uri="{BB962C8B-B14F-4D97-AF65-F5344CB8AC3E}">
        <p14:creationId xmlns:p14="http://schemas.microsoft.com/office/powerpoint/2010/main" val="20171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1BC7-35D3-4AF6-97BE-14FF23B39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7A836E-533A-4FEA-9290-96638E7D9A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1DC1A-CC03-4A9A-A1DD-127BD523B2E6}"/>
              </a:ext>
            </a:extLst>
          </p:cNvPr>
          <p:cNvSpPr>
            <a:spLocks noGrp="1"/>
          </p:cNvSpPr>
          <p:nvPr>
            <p:ph type="dt" sz="half" idx="10"/>
          </p:nvPr>
        </p:nvSpPr>
        <p:spPr/>
        <p:txBody>
          <a:bodyPr/>
          <a:lstStyle/>
          <a:p>
            <a:fld id="{3DBB9D4B-8043-4AEE-BE02-1AF6EA8333F3}" type="datetimeFigureOut">
              <a:rPr lang="en-US" smtClean="0"/>
              <a:t>8/8/2022</a:t>
            </a:fld>
            <a:endParaRPr lang="en-US"/>
          </a:p>
        </p:txBody>
      </p:sp>
      <p:sp>
        <p:nvSpPr>
          <p:cNvPr id="5" name="Footer Placeholder 4">
            <a:extLst>
              <a:ext uri="{FF2B5EF4-FFF2-40B4-BE49-F238E27FC236}">
                <a16:creationId xmlns:a16="http://schemas.microsoft.com/office/drawing/2014/main" id="{6797FA6F-2C0A-416C-9067-C6855BB1A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9FCE1-2E53-4822-9678-0BA2D177327D}"/>
              </a:ext>
            </a:extLst>
          </p:cNvPr>
          <p:cNvSpPr>
            <a:spLocks noGrp="1"/>
          </p:cNvSpPr>
          <p:nvPr>
            <p:ph type="sldNum" sz="quarter" idx="12"/>
          </p:nvPr>
        </p:nvSpPr>
        <p:spPr/>
        <p:txBody>
          <a:bodyPr/>
          <a:lstStyle/>
          <a:p>
            <a:fld id="{F91F7138-2F76-4678-8410-A8C8AFEB3AC6}" type="slidenum">
              <a:rPr lang="en-US" smtClean="0"/>
              <a:t>‹#›</a:t>
            </a:fld>
            <a:endParaRPr lang="en-US"/>
          </a:p>
        </p:txBody>
      </p:sp>
    </p:spTree>
    <p:extLst>
      <p:ext uri="{BB962C8B-B14F-4D97-AF65-F5344CB8AC3E}">
        <p14:creationId xmlns:p14="http://schemas.microsoft.com/office/powerpoint/2010/main" val="315644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10CFEC-79FA-4545-AB66-CD188A869C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DF958E-95FC-4009-8CBF-CBAE138ED0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BDF14-0EBF-4CA0-8D54-01177B70BFF1}"/>
              </a:ext>
            </a:extLst>
          </p:cNvPr>
          <p:cNvSpPr>
            <a:spLocks noGrp="1"/>
          </p:cNvSpPr>
          <p:nvPr>
            <p:ph type="dt" sz="half" idx="10"/>
          </p:nvPr>
        </p:nvSpPr>
        <p:spPr/>
        <p:txBody>
          <a:bodyPr/>
          <a:lstStyle/>
          <a:p>
            <a:fld id="{3DBB9D4B-8043-4AEE-BE02-1AF6EA8333F3}" type="datetimeFigureOut">
              <a:rPr lang="en-US" smtClean="0"/>
              <a:t>8/8/2022</a:t>
            </a:fld>
            <a:endParaRPr lang="en-US"/>
          </a:p>
        </p:txBody>
      </p:sp>
      <p:sp>
        <p:nvSpPr>
          <p:cNvPr id="5" name="Footer Placeholder 4">
            <a:extLst>
              <a:ext uri="{FF2B5EF4-FFF2-40B4-BE49-F238E27FC236}">
                <a16:creationId xmlns:a16="http://schemas.microsoft.com/office/drawing/2014/main" id="{495D7D59-6390-4CE1-AE75-656B668D0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B7DD7-B8FE-4693-9AD5-0559F03FFDEF}"/>
              </a:ext>
            </a:extLst>
          </p:cNvPr>
          <p:cNvSpPr>
            <a:spLocks noGrp="1"/>
          </p:cNvSpPr>
          <p:nvPr>
            <p:ph type="sldNum" sz="quarter" idx="12"/>
          </p:nvPr>
        </p:nvSpPr>
        <p:spPr/>
        <p:txBody>
          <a:bodyPr/>
          <a:lstStyle/>
          <a:p>
            <a:fld id="{F91F7138-2F76-4678-8410-A8C8AFEB3AC6}" type="slidenum">
              <a:rPr lang="en-US" smtClean="0"/>
              <a:t>‹#›</a:t>
            </a:fld>
            <a:endParaRPr lang="en-US"/>
          </a:p>
        </p:txBody>
      </p:sp>
    </p:spTree>
    <p:extLst>
      <p:ext uri="{BB962C8B-B14F-4D97-AF65-F5344CB8AC3E}">
        <p14:creationId xmlns:p14="http://schemas.microsoft.com/office/powerpoint/2010/main" val="8898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32A47-815D-4779-A633-BC006DB243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6F17E4-31AC-4FEC-9CA1-FDFA65D1E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542A8-C158-49E6-883D-F20B3521773F}"/>
              </a:ext>
            </a:extLst>
          </p:cNvPr>
          <p:cNvSpPr>
            <a:spLocks noGrp="1"/>
          </p:cNvSpPr>
          <p:nvPr>
            <p:ph type="dt" sz="half" idx="10"/>
          </p:nvPr>
        </p:nvSpPr>
        <p:spPr/>
        <p:txBody>
          <a:bodyPr/>
          <a:lstStyle/>
          <a:p>
            <a:fld id="{3DBB9D4B-8043-4AEE-BE02-1AF6EA8333F3}" type="datetimeFigureOut">
              <a:rPr lang="en-US" smtClean="0"/>
              <a:t>8/8/2022</a:t>
            </a:fld>
            <a:endParaRPr lang="en-US"/>
          </a:p>
        </p:txBody>
      </p:sp>
      <p:sp>
        <p:nvSpPr>
          <p:cNvPr id="5" name="Footer Placeholder 4">
            <a:extLst>
              <a:ext uri="{FF2B5EF4-FFF2-40B4-BE49-F238E27FC236}">
                <a16:creationId xmlns:a16="http://schemas.microsoft.com/office/drawing/2014/main" id="{C46D0504-B1AD-4A99-AE55-268B1A5A9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8B639-F9F9-4274-8927-2A9F084345C8}"/>
              </a:ext>
            </a:extLst>
          </p:cNvPr>
          <p:cNvSpPr>
            <a:spLocks noGrp="1"/>
          </p:cNvSpPr>
          <p:nvPr>
            <p:ph type="sldNum" sz="quarter" idx="12"/>
          </p:nvPr>
        </p:nvSpPr>
        <p:spPr/>
        <p:txBody>
          <a:bodyPr/>
          <a:lstStyle/>
          <a:p>
            <a:fld id="{F91F7138-2F76-4678-8410-A8C8AFEB3AC6}" type="slidenum">
              <a:rPr lang="en-US" smtClean="0"/>
              <a:t>‹#›</a:t>
            </a:fld>
            <a:endParaRPr lang="en-US"/>
          </a:p>
        </p:txBody>
      </p:sp>
    </p:spTree>
    <p:extLst>
      <p:ext uri="{BB962C8B-B14F-4D97-AF65-F5344CB8AC3E}">
        <p14:creationId xmlns:p14="http://schemas.microsoft.com/office/powerpoint/2010/main" val="28493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6778-FD6A-4460-BD14-A717B5DBFF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230BF0-270F-4A70-81F8-C61574A73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71B21-54EA-4D53-9AF1-6C674A1EE43A}"/>
              </a:ext>
            </a:extLst>
          </p:cNvPr>
          <p:cNvSpPr>
            <a:spLocks noGrp="1"/>
          </p:cNvSpPr>
          <p:nvPr>
            <p:ph type="dt" sz="half" idx="10"/>
          </p:nvPr>
        </p:nvSpPr>
        <p:spPr/>
        <p:txBody>
          <a:bodyPr/>
          <a:lstStyle/>
          <a:p>
            <a:fld id="{3DBB9D4B-8043-4AEE-BE02-1AF6EA8333F3}" type="datetimeFigureOut">
              <a:rPr lang="en-US" smtClean="0"/>
              <a:t>8/8/2022</a:t>
            </a:fld>
            <a:endParaRPr lang="en-US"/>
          </a:p>
        </p:txBody>
      </p:sp>
      <p:sp>
        <p:nvSpPr>
          <p:cNvPr id="5" name="Footer Placeholder 4">
            <a:extLst>
              <a:ext uri="{FF2B5EF4-FFF2-40B4-BE49-F238E27FC236}">
                <a16:creationId xmlns:a16="http://schemas.microsoft.com/office/drawing/2014/main" id="{B6E7BCAF-4E14-4596-AA9B-DF965F922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3F742-0F7B-4BCF-A0B8-CA6B5C020EE1}"/>
              </a:ext>
            </a:extLst>
          </p:cNvPr>
          <p:cNvSpPr>
            <a:spLocks noGrp="1"/>
          </p:cNvSpPr>
          <p:nvPr>
            <p:ph type="sldNum" sz="quarter" idx="12"/>
          </p:nvPr>
        </p:nvSpPr>
        <p:spPr/>
        <p:txBody>
          <a:bodyPr/>
          <a:lstStyle/>
          <a:p>
            <a:fld id="{F91F7138-2F76-4678-8410-A8C8AFEB3AC6}" type="slidenum">
              <a:rPr lang="en-US" smtClean="0"/>
              <a:t>‹#›</a:t>
            </a:fld>
            <a:endParaRPr lang="en-US"/>
          </a:p>
        </p:txBody>
      </p:sp>
    </p:spTree>
    <p:extLst>
      <p:ext uri="{BB962C8B-B14F-4D97-AF65-F5344CB8AC3E}">
        <p14:creationId xmlns:p14="http://schemas.microsoft.com/office/powerpoint/2010/main" val="291342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4219-20C1-4574-B5BD-9F00BB315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8915DF-77BB-4A5D-A17A-862D9916EB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0FC97F-1DB5-4AB5-B5DC-27B048ABC5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D5E02D-EC1F-43E5-92E2-D84753DC352F}"/>
              </a:ext>
            </a:extLst>
          </p:cNvPr>
          <p:cNvSpPr>
            <a:spLocks noGrp="1"/>
          </p:cNvSpPr>
          <p:nvPr>
            <p:ph type="dt" sz="half" idx="10"/>
          </p:nvPr>
        </p:nvSpPr>
        <p:spPr/>
        <p:txBody>
          <a:bodyPr/>
          <a:lstStyle/>
          <a:p>
            <a:fld id="{3DBB9D4B-8043-4AEE-BE02-1AF6EA8333F3}" type="datetimeFigureOut">
              <a:rPr lang="en-US" smtClean="0"/>
              <a:t>8/8/2022</a:t>
            </a:fld>
            <a:endParaRPr lang="en-US"/>
          </a:p>
        </p:txBody>
      </p:sp>
      <p:sp>
        <p:nvSpPr>
          <p:cNvPr id="6" name="Footer Placeholder 5">
            <a:extLst>
              <a:ext uri="{FF2B5EF4-FFF2-40B4-BE49-F238E27FC236}">
                <a16:creationId xmlns:a16="http://schemas.microsoft.com/office/drawing/2014/main" id="{6BBE22BD-9993-4549-B672-9B99CA483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A0191-0AF7-4A05-A294-E4D3D6CBB3FD}"/>
              </a:ext>
            </a:extLst>
          </p:cNvPr>
          <p:cNvSpPr>
            <a:spLocks noGrp="1"/>
          </p:cNvSpPr>
          <p:nvPr>
            <p:ph type="sldNum" sz="quarter" idx="12"/>
          </p:nvPr>
        </p:nvSpPr>
        <p:spPr/>
        <p:txBody>
          <a:bodyPr/>
          <a:lstStyle/>
          <a:p>
            <a:fld id="{F91F7138-2F76-4678-8410-A8C8AFEB3AC6}" type="slidenum">
              <a:rPr lang="en-US" smtClean="0"/>
              <a:t>‹#›</a:t>
            </a:fld>
            <a:endParaRPr lang="en-US"/>
          </a:p>
        </p:txBody>
      </p:sp>
    </p:spTree>
    <p:extLst>
      <p:ext uri="{BB962C8B-B14F-4D97-AF65-F5344CB8AC3E}">
        <p14:creationId xmlns:p14="http://schemas.microsoft.com/office/powerpoint/2010/main" val="316166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556C6-871B-4948-AE37-0E0ED57EB2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33D9B7-3771-4532-8FDC-BCC86A4F09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968000-27A4-4846-B70C-F30A55B60A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E29DF6-E4F8-410F-BBEF-13C6D69D7C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88ED17-562D-407F-B068-C0D8EA8704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5FAE01-96A1-48BE-8370-5D811A3E287D}"/>
              </a:ext>
            </a:extLst>
          </p:cNvPr>
          <p:cNvSpPr>
            <a:spLocks noGrp="1"/>
          </p:cNvSpPr>
          <p:nvPr>
            <p:ph type="dt" sz="half" idx="10"/>
          </p:nvPr>
        </p:nvSpPr>
        <p:spPr/>
        <p:txBody>
          <a:bodyPr/>
          <a:lstStyle/>
          <a:p>
            <a:fld id="{3DBB9D4B-8043-4AEE-BE02-1AF6EA8333F3}" type="datetimeFigureOut">
              <a:rPr lang="en-US" smtClean="0"/>
              <a:t>8/8/2022</a:t>
            </a:fld>
            <a:endParaRPr lang="en-US"/>
          </a:p>
        </p:txBody>
      </p:sp>
      <p:sp>
        <p:nvSpPr>
          <p:cNvPr id="8" name="Footer Placeholder 7">
            <a:extLst>
              <a:ext uri="{FF2B5EF4-FFF2-40B4-BE49-F238E27FC236}">
                <a16:creationId xmlns:a16="http://schemas.microsoft.com/office/drawing/2014/main" id="{07906E51-74A0-4F2D-8AB2-743DB4E15A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DAFF11-3211-40AF-B155-CCF8B1A0F87F}"/>
              </a:ext>
            </a:extLst>
          </p:cNvPr>
          <p:cNvSpPr>
            <a:spLocks noGrp="1"/>
          </p:cNvSpPr>
          <p:nvPr>
            <p:ph type="sldNum" sz="quarter" idx="12"/>
          </p:nvPr>
        </p:nvSpPr>
        <p:spPr/>
        <p:txBody>
          <a:bodyPr/>
          <a:lstStyle/>
          <a:p>
            <a:fld id="{F91F7138-2F76-4678-8410-A8C8AFEB3AC6}" type="slidenum">
              <a:rPr lang="en-US" smtClean="0"/>
              <a:t>‹#›</a:t>
            </a:fld>
            <a:endParaRPr lang="en-US"/>
          </a:p>
        </p:txBody>
      </p:sp>
    </p:spTree>
    <p:extLst>
      <p:ext uri="{BB962C8B-B14F-4D97-AF65-F5344CB8AC3E}">
        <p14:creationId xmlns:p14="http://schemas.microsoft.com/office/powerpoint/2010/main" val="302615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7E7A-7C72-48EE-BC8E-994A907CDF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2CF68B-BA29-4621-967E-49DFA2720EFE}"/>
              </a:ext>
            </a:extLst>
          </p:cNvPr>
          <p:cNvSpPr>
            <a:spLocks noGrp="1"/>
          </p:cNvSpPr>
          <p:nvPr>
            <p:ph type="dt" sz="half" idx="10"/>
          </p:nvPr>
        </p:nvSpPr>
        <p:spPr/>
        <p:txBody>
          <a:bodyPr/>
          <a:lstStyle/>
          <a:p>
            <a:fld id="{3DBB9D4B-8043-4AEE-BE02-1AF6EA8333F3}" type="datetimeFigureOut">
              <a:rPr lang="en-US" smtClean="0"/>
              <a:t>8/8/2022</a:t>
            </a:fld>
            <a:endParaRPr lang="en-US"/>
          </a:p>
        </p:txBody>
      </p:sp>
      <p:sp>
        <p:nvSpPr>
          <p:cNvPr id="4" name="Footer Placeholder 3">
            <a:extLst>
              <a:ext uri="{FF2B5EF4-FFF2-40B4-BE49-F238E27FC236}">
                <a16:creationId xmlns:a16="http://schemas.microsoft.com/office/drawing/2014/main" id="{8236B500-89F4-41D0-AD65-29F7D45C31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2E5035-E68C-4D26-9768-CF3261086947}"/>
              </a:ext>
            </a:extLst>
          </p:cNvPr>
          <p:cNvSpPr>
            <a:spLocks noGrp="1"/>
          </p:cNvSpPr>
          <p:nvPr>
            <p:ph type="sldNum" sz="quarter" idx="12"/>
          </p:nvPr>
        </p:nvSpPr>
        <p:spPr/>
        <p:txBody>
          <a:bodyPr/>
          <a:lstStyle/>
          <a:p>
            <a:fld id="{F91F7138-2F76-4678-8410-A8C8AFEB3AC6}" type="slidenum">
              <a:rPr lang="en-US" smtClean="0"/>
              <a:t>‹#›</a:t>
            </a:fld>
            <a:endParaRPr lang="en-US"/>
          </a:p>
        </p:txBody>
      </p:sp>
    </p:spTree>
    <p:extLst>
      <p:ext uri="{BB962C8B-B14F-4D97-AF65-F5344CB8AC3E}">
        <p14:creationId xmlns:p14="http://schemas.microsoft.com/office/powerpoint/2010/main" val="282350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ED052-42A5-4FEE-AEC0-BF6D1AC807AC}"/>
              </a:ext>
            </a:extLst>
          </p:cNvPr>
          <p:cNvSpPr>
            <a:spLocks noGrp="1"/>
          </p:cNvSpPr>
          <p:nvPr>
            <p:ph type="dt" sz="half" idx="10"/>
          </p:nvPr>
        </p:nvSpPr>
        <p:spPr/>
        <p:txBody>
          <a:bodyPr/>
          <a:lstStyle/>
          <a:p>
            <a:fld id="{3DBB9D4B-8043-4AEE-BE02-1AF6EA8333F3}" type="datetimeFigureOut">
              <a:rPr lang="en-US" smtClean="0"/>
              <a:t>8/8/2022</a:t>
            </a:fld>
            <a:endParaRPr lang="en-US"/>
          </a:p>
        </p:txBody>
      </p:sp>
      <p:sp>
        <p:nvSpPr>
          <p:cNvPr id="3" name="Footer Placeholder 2">
            <a:extLst>
              <a:ext uri="{FF2B5EF4-FFF2-40B4-BE49-F238E27FC236}">
                <a16:creationId xmlns:a16="http://schemas.microsoft.com/office/drawing/2014/main" id="{08223A62-9D9B-4376-9B8D-60E049E0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B4C3C2-F354-45E4-BD12-25D287157034}"/>
              </a:ext>
            </a:extLst>
          </p:cNvPr>
          <p:cNvSpPr>
            <a:spLocks noGrp="1"/>
          </p:cNvSpPr>
          <p:nvPr>
            <p:ph type="sldNum" sz="quarter" idx="12"/>
          </p:nvPr>
        </p:nvSpPr>
        <p:spPr/>
        <p:txBody>
          <a:bodyPr/>
          <a:lstStyle/>
          <a:p>
            <a:fld id="{F91F7138-2F76-4678-8410-A8C8AFEB3AC6}" type="slidenum">
              <a:rPr lang="en-US" smtClean="0"/>
              <a:t>‹#›</a:t>
            </a:fld>
            <a:endParaRPr lang="en-US"/>
          </a:p>
        </p:txBody>
      </p:sp>
    </p:spTree>
    <p:extLst>
      <p:ext uri="{BB962C8B-B14F-4D97-AF65-F5344CB8AC3E}">
        <p14:creationId xmlns:p14="http://schemas.microsoft.com/office/powerpoint/2010/main" val="415437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8038-EDEE-4B61-9B38-F1750987D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EAA345-9AFC-48AC-8521-C633F373C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CECA4D-0DD3-41F9-A335-CA805D775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96918-F7B8-4946-8682-62B0BE8319DA}"/>
              </a:ext>
            </a:extLst>
          </p:cNvPr>
          <p:cNvSpPr>
            <a:spLocks noGrp="1"/>
          </p:cNvSpPr>
          <p:nvPr>
            <p:ph type="dt" sz="half" idx="10"/>
          </p:nvPr>
        </p:nvSpPr>
        <p:spPr/>
        <p:txBody>
          <a:bodyPr/>
          <a:lstStyle/>
          <a:p>
            <a:fld id="{3DBB9D4B-8043-4AEE-BE02-1AF6EA8333F3}" type="datetimeFigureOut">
              <a:rPr lang="en-US" smtClean="0"/>
              <a:t>8/8/2022</a:t>
            </a:fld>
            <a:endParaRPr lang="en-US"/>
          </a:p>
        </p:txBody>
      </p:sp>
      <p:sp>
        <p:nvSpPr>
          <p:cNvPr id="6" name="Footer Placeholder 5">
            <a:extLst>
              <a:ext uri="{FF2B5EF4-FFF2-40B4-BE49-F238E27FC236}">
                <a16:creationId xmlns:a16="http://schemas.microsoft.com/office/drawing/2014/main" id="{C88FC149-9B6B-4AE0-973D-CE051441CB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16F5F-B290-48F4-819C-29631ABF0E3E}"/>
              </a:ext>
            </a:extLst>
          </p:cNvPr>
          <p:cNvSpPr>
            <a:spLocks noGrp="1"/>
          </p:cNvSpPr>
          <p:nvPr>
            <p:ph type="sldNum" sz="quarter" idx="12"/>
          </p:nvPr>
        </p:nvSpPr>
        <p:spPr/>
        <p:txBody>
          <a:bodyPr/>
          <a:lstStyle/>
          <a:p>
            <a:fld id="{F91F7138-2F76-4678-8410-A8C8AFEB3AC6}" type="slidenum">
              <a:rPr lang="en-US" smtClean="0"/>
              <a:t>‹#›</a:t>
            </a:fld>
            <a:endParaRPr lang="en-US"/>
          </a:p>
        </p:txBody>
      </p:sp>
    </p:spTree>
    <p:extLst>
      <p:ext uri="{BB962C8B-B14F-4D97-AF65-F5344CB8AC3E}">
        <p14:creationId xmlns:p14="http://schemas.microsoft.com/office/powerpoint/2010/main" val="40811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5FCE-6834-4529-9FC7-C463585B4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887500-C536-45D2-8C38-0125FEB0E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47E46A-94B8-4C42-96F3-6B85A842D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DEC10-39EB-4E11-8621-EAD2DEA8D6FD}"/>
              </a:ext>
            </a:extLst>
          </p:cNvPr>
          <p:cNvSpPr>
            <a:spLocks noGrp="1"/>
          </p:cNvSpPr>
          <p:nvPr>
            <p:ph type="dt" sz="half" idx="10"/>
          </p:nvPr>
        </p:nvSpPr>
        <p:spPr/>
        <p:txBody>
          <a:bodyPr/>
          <a:lstStyle/>
          <a:p>
            <a:fld id="{3DBB9D4B-8043-4AEE-BE02-1AF6EA8333F3}" type="datetimeFigureOut">
              <a:rPr lang="en-US" smtClean="0"/>
              <a:t>8/8/2022</a:t>
            </a:fld>
            <a:endParaRPr lang="en-US"/>
          </a:p>
        </p:txBody>
      </p:sp>
      <p:sp>
        <p:nvSpPr>
          <p:cNvPr id="6" name="Footer Placeholder 5">
            <a:extLst>
              <a:ext uri="{FF2B5EF4-FFF2-40B4-BE49-F238E27FC236}">
                <a16:creationId xmlns:a16="http://schemas.microsoft.com/office/drawing/2014/main" id="{3DF32DB0-EE60-49F0-94D6-97E5431C6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B1B73-4D99-481E-9501-A5752394D160}"/>
              </a:ext>
            </a:extLst>
          </p:cNvPr>
          <p:cNvSpPr>
            <a:spLocks noGrp="1"/>
          </p:cNvSpPr>
          <p:nvPr>
            <p:ph type="sldNum" sz="quarter" idx="12"/>
          </p:nvPr>
        </p:nvSpPr>
        <p:spPr/>
        <p:txBody>
          <a:bodyPr/>
          <a:lstStyle/>
          <a:p>
            <a:fld id="{F91F7138-2F76-4678-8410-A8C8AFEB3AC6}" type="slidenum">
              <a:rPr lang="en-US" smtClean="0"/>
              <a:t>‹#›</a:t>
            </a:fld>
            <a:endParaRPr lang="en-US"/>
          </a:p>
        </p:txBody>
      </p:sp>
    </p:spTree>
    <p:extLst>
      <p:ext uri="{BB962C8B-B14F-4D97-AF65-F5344CB8AC3E}">
        <p14:creationId xmlns:p14="http://schemas.microsoft.com/office/powerpoint/2010/main" val="41231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4F5188-DBAC-425D-80F4-1F199D582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C322BD-AB87-490F-9C6C-566EFC0FB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84231-35D6-4B46-BF83-121D63F0F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B9D4B-8043-4AEE-BE02-1AF6EA8333F3}" type="datetimeFigureOut">
              <a:rPr lang="en-US" smtClean="0"/>
              <a:t>8/8/2022</a:t>
            </a:fld>
            <a:endParaRPr lang="en-US"/>
          </a:p>
        </p:txBody>
      </p:sp>
      <p:sp>
        <p:nvSpPr>
          <p:cNvPr id="5" name="Footer Placeholder 4">
            <a:extLst>
              <a:ext uri="{FF2B5EF4-FFF2-40B4-BE49-F238E27FC236}">
                <a16:creationId xmlns:a16="http://schemas.microsoft.com/office/drawing/2014/main" id="{D6A0CE18-AB7A-4934-9CE2-990B952129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82E222-C18E-4335-A46A-7E9A6DEDE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F7138-2F76-4678-8410-A8C8AFEB3AC6}" type="slidenum">
              <a:rPr lang="en-US" smtClean="0"/>
              <a:t>‹#›</a:t>
            </a:fld>
            <a:endParaRPr lang="en-US"/>
          </a:p>
        </p:txBody>
      </p:sp>
    </p:spTree>
    <p:extLst>
      <p:ext uri="{BB962C8B-B14F-4D97-AF65-F5344CB8AC3E}">
        <p14:creationId xmlns:p14="http://schemas.microsoft.com/office/powerpoint/2010/main" val="3019613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B17464-4DCE-46CB-86FA-DE46DC3DE307}"/>
              </a:ext>
            </a:extLst>
          </p:cNvPr>
          <p:cNvSpPr txBox="1"/>
          <p:nvPr/>
        </p:nvSpPr>
        <p:spPr>
          <a:xfrm>
            <a:off x="812800" y="731520"/>
            <a:ext cx="2806666" cy="369332"/>
          </a:xfrm>
          <a:prstGeom prst="rect">
            <a:avLst/>
          </a:prstGeom>
          <a:noFill/>
        </p:spPr>
        <p:txBody>
          <a:bodyPr wrap="none" rtlCol="0">
            <a:spAutoFit/>
          </a:bodyPr>
          <a:lstStyle/>
          <a:p>
            <a:r>
              <a:rPr lang="en-US" b="1" dirty="0"/>
              <a:t>What are (stable) isotopes?</a:t>
            </a:r>
          </a:p>
        </p:txBody>
      </p:sp>
      <p:sp>
        <p:nvSpPr>
          <p:cNvPr id="5" name="Content Placeholder 2">
            <a:extLst>
              <a:ext uri="{FF2B5EF4-FFF2-40B4-BE49-F238E27FC236}">
                <a16:creationId xmlns:a16="http://schemas.microsoft.com/office/drawing/2014/main" id="{233CCA2E-DF3C-4B12-A855-D40B5C3081CE}"/>
              </a:ext>
            </a:extLst>
          </p:cNvPr>
          <p:cNvSpPr txBox="1">
            <a:spLocks/>
          </p:cNvSpPr>
          <p:nvPr/>
        </p:nvSpPr>
        <p:spPr>
          <a:xfrm>
            <a:off x="873760" y="1588742"/>
            <a:ext cx="3084844" cy="3680516"/>
          </a:xfrm>
          <a:prstGeom prst="rect">
            <a:avLst/>
          </a:prstGeom>
        </p:spPr>
        <p:txBody>
          <a:bodyPr vert="horz" lIns="0" tIns="45720" rIns="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t>Two or more forms of an element that have the same number of protons but different numbers of neutrons, leading to different atomic mass.</a:t>
            </a:r>
          </a:p>
          <a:p>
            <a:pPr algn="l"/>
            <a:endParaRPr lang="en-US" sz="1800" dirty="0"/>
          </a:p>
          <a:p>
            <a:pPr algn="l"/>
            <a:r>
              <a:rPr lang="en-US" sz="1800" dirty="0"/>
              <a:t>Two types: </a:t>
            </a:r>
            <a:r>
              <a:rPr lang="en-US" sz="1800" b="1" dirty="0"/>
              <a:t>radioactive</a:t>
            </a:r>
            <a:r>
              <a:rPr lang="en-US" sz="1800" dirty="0"/>
              <a:t> and </a:t>
            </a:r>
            <a:r>
              <a:rPr lang="en-US" sz="1800" b="1" dirty="0"/>
              <a:t>stable</a:t>
            </a:r>
          </a:p>
          <a:p>
            <a:pPr algn="l"/>
            <a:endParaRPr lang="en-US" sz="1800" dirty="0"/>
          </a:p>
          <a:p>
            <a:pPr algn="l"/>
            <a:r>
              <a:rPr lang="en-US" sz="1800" dirty="0"/>
              <a:t>Stable isotopes do NOT break down (decay) over time.</a:t>
            </a:r>
          </a:p>
          <a:p>
            <a:pPr algn="l"/>
            <a:endParaRPr lang="en-US" sz="1500" dirty="0"/>
          </a:p>
          <a:p>
            <a:pPr algn="l"/>
            <a:endParaRPr lang="en-US" sz="1500" dirty="0"/>
          </a:p>
        </p:txBody>
      </p:sp>
      <p:pic>
        <p:nvPicPr>
          <p:cNvPr id="6" name="Content Placeholder 5">
            <a:extLst>
              <a:ext uri="{FF2B5EF4-FFF2-40B4-BE49-F238E27FC236}">
                <a16:creationId xmlns:a16="http://schemas.microsoft.com/office/drawing/2014/main" id="{C376D41C-5B0B-478F-935C-807DCCC61CFE}"/>
              </a:ext>
            </a:extLst>
          </p:cNvPr>
          <p:cNvPicPr>
            <a:picLocks noChangeAspect="1"/>
          </p:cNvPicPr>
          <p:nvPr/>
        </p:nvPicPr>
        <p:blipFill>
          <a:blip r:embed="rId2"/>
          <a:stretch>
            <a:fillRect/>
          </a:stretch>
        </p:blipFill>
        <p:spPr>
          <a:xfrm>
            <a:off x="4834357" y="1423566"/>
            <a:ext cx="6798082" cy="4010868"/>
          </a:xfrm>
          <a:prstGeom prst="rect">
            <a:avLst/>
          </a:prstGeom>
        </p:spPr>
      </p:pic>
      <p:sp>
        <p:nvSpPr>
          <p:cNvPr id="8" name="TextBox 7">
            <a:extLst>
              <a:ext uri="{FF2B5EF4-FFF2-40B4-BE49-F238E27FC236}">
                <a16:creationId xmlns:a16="http://schemas.microsoft.com/office/drawing/2014/main" id="{79375D1B-080F-48A9-BC4C-68C6649A4FA1}"/>
              </a:ext>
            </a:extLst>
          </p:cNvPr>
          <p:cNvSpPr txBox="1"/>
          <p:nvPr/>
        </p:nvSpPr>
        <p:spPr>
          <a:xfrm>
            <a:off x="782320" y="5379276"/>
            <a:ext cx="3881120" cy="923330"/>
          </a:xfrm>
          <a:prstGeom prst="rect">
            <a:avLst/>
          </a:prstGeom>
          <a:noFill/>
        </p:spPr>
        <p:txBody>
          <a:bodyPr wrap="square">
            <a:spAutoFit/>
          </a:bodyPr>
          <a:lstStyle/>
          <a:p>
            <a:pPr marL="0">
              <a:lnSpc>
                <a:spcPct val="100000"/>
              </a:lnSpc>
              <a:spcBef>
                <a:spcPts val="0"/>
              </a:spcBef>
              <a:spcAft>
                <a:spcPts val="0"/>
              </a:spcAft>
            </a:pPr>
            <a:r>
              <a:rPr lang="en-US" dirty="0"/>
              <a:t>Stable isotope ratios are reported as delta (𝞭) values </a:t>
            </a:r>
          </a:p>
          <a:p>
            <a:pPr marL="0">
              <a:lnSpc>
                <a:spcPct val="100000"/>
              </a:lnSpc>
              <a:spcBef>
                <a:spcPts val="0"/>
              </a:spcBef>
              <a:spcAft>
                <a:spcPts val="0"/>
              </a:spcAft>
            </a:pPr>
            <a:r>
              <a:rPr lang="en-US" dirty="0"/>
              <a:t>in parts per mil (‰).</a:t>
            </a:r>
          </a:p>
        </p:txBody>
      </p:sp>
    </p:spTree>
    <p:extLst>
      <p:ext uri="{BB962C8B-B14F-4D97-AF65-F5344CB8AC3E}">
        <p14:creationId xmlns:p14="http://schemas.microsoft.com/office/powerpoint/2010/main" val="387921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F9B8DF3-F347-403E-9F4E-38110D856155}"/>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backgroundRemoval t="6667" b="94000" l="7065" r="94158">
                        <a14:foregroundMark x1="8288" y1="18167" x2="8288" y2="18167"/>
                        <a14:foregroundMark x1="28668" y1="7500" x2="28668" y2="7500"/>
                        <a14:foregroundMark x1="48777" y1="90833" x2="48777" y2="90833"/>
                        <a14:foregroundMark x1="42799" y1="37667" x2="42799" y2="37667"/>
                        <a14:foregroundMark x1="63315" y1="53000" x2="63315" y2="53000"/>
                        <a14:foregroundMark x1="66033" y1="58333" x2="66033" y2="58333"/>
                        <a14:foregroundMark x1="91304" y1="42667" x2="91304" y2="42667"/>
                        <a14:foregroundMark x1="94701" y1="43000" x2="94701" y2="43000"/>
                        <a14:foregroundMark x1="54076" y1="88167" x2="54076" y2="88167"/>
                        <a14:foregroundMark x1="58152" y1="84833" x2="58152" y2="84833"/>
                        <a14:foregroundMark x1="78668" y1="65833" x2="78668" y2="65833"/>
                        <a14:foregroundMark x1="74457" y1="69667" x2="74457" y2="69667"/>
                        <a14:foregroundMark x1="50136" y1="94000" x2="50136" y2="94000"/>
                        <a14:foregroundMark x1="50815" y1="92500" x2="50815" y2="92500"/>
                        <a14:foregroundMark x1="47690" y1="7333" x2="47690" y2="7333"/>
                        <a14:foregroundMark x1="41984" y1="6667" x2="41984" y2="6667"/>
                        <a14:foregroundMark x1="7065" y1="16000" x2="7065" y2="16000"/>
                        <a14:foregroundMark x1="14130" y1="25500" x2="14130" y2="25500"/>
                      </a14:backgroundRemoval>
                    </a14:imgEffect>
                    <a14:imgEffect>
                      <a14:saturation sat="0"/>
                    </a14:imgEffect>
                  </a14:imgLayer>
                </a14:imgProps>
              </a:ext>
              <a:ext uri="{28A0092B-C50C-407E-A947-70E740481C1C}">
                <a14:useLocalDpi xmlns:a14="http://schemas.microsoft.com/office/drawing/2010/main" val="0"/>
              </a:ext>
            </a:extLst>
          </a:blip>
          <a:srcRect l="2846" t="3578" r="3276" b="2697"/>
          <a:stretch/>
        </p:blipFill>
        <p:spPr bwMode="auto">
          <a:xfrm>
            <a:off x="540689" y="1121133"/>
            <a:ext cx="5724939" cy="4659465"/>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973593C0-C7FD-46FD-A46B-C404803EB64C}"/>
              </a:ext>
            </a:extLst>
          </p:cNvPr>
          <p:cNvSpPr/>
          <p:nvPr/>
        </p:nvSpPr>
        <p:spPr>
          <a:xfrm>
            <a:off x="2748987" y="2162755"/>
            <a:ext cx="3453029" cy="3265772"/>
          </a:xfrm>
          <a:custGeom>
            <a:avLst/>
            <a:gdLst>
              <a:gd name="connsiteX0" fmla="*/ 98385 w 3402957"/>
              <a:gd name="connsiteY0" fmla="*/ 2309150 h 3235125"/>
              <a:gd name="connsiteX1" fmla="*/ 127322 w 3402957"/>
              <a:gd name="connsiteY1" fmla="*/ 2401747 h 3235125"/>
              <a:gd name="connsiteX2" fmla="*/ 127322 w 3402957"/>
              <a:gd name="connsiteY2" fmla="*/ 2459621 h 3235125"/>
              <a:gd name="connsiteX3" fmla="*/ 115747 w 3402957"/>
              <a:gd name="connsiteY3" fmla="*/ 2540644 h 3235125"/>
              <a:gd name="connsiteX4" fmla="*/ 138896 w 3402957"/>
              <a:gd name="connsiteY4" fmla="*/ 2610092 h 3235125"/>
              <a:gd name="connsiteX5" fmla="*/ 202557 w 3402957"/>
              <a:gd name="connsiteY5" fmla="*/ 2656390 h 3235125"/>
              <a:gd name="connsiteX6" fmla="*/ 306729 w 3402957"/>
              <a:gd name="connsiteY6" fmla="*/ 2708476 h 3235125"/>
              <a:gd name="connsiteX7" fmla="*/ 364603 w 3402957"/>
              <a:gd name="connsiteY7" fmla="*/ 2772137 h 3235125"/>
              <a:gd name="connsiteX8" fmla="*/ 428263 w 3402957"/>
              <a:gd name="connsiteY8" fmla="*/ 2858947 h 3235125"/>
              <a:gd name="connsiteX9" fmla="*/ 416689 w 3402957"/>
              <a:gd name="connsiteY9" fmla="*/ 2916821 h 3235125"/>
              <a:gd name="connsiteX10" fmla="*/ 474562 w 3402957"/>
              <a:gd name="connsiteY10" fmla="*/ 2986269 h 3235125"/>
              <a:gd name="connsiteX11" fmla="*/ 480349 w 3402957"/>
              <a:gd name="connsiteY11" fmla="*/ 3078866 h 3235125"/>
              <a:gd name="connsiteX12" fmla="*/ 445625 w 3402957"/>
              <a:gd name="connsiteY12" fmla="*/ 3183038 h 3235125"/>
              <a:gd name="connsiteX13" fmla="*/ 457200 w 3402957"/>
              <a:gd name="connsiteY13" fmla="*/ 3235125 h 3235125"/>
              <a:gd name="connsiteX14" fmla="*/ 509286 w 3402957"/>
              <a:gd name="connsiteY14" fmla="*/ 3235125 h 3235125"/>
              <a:gd name="connsiteX15" fmla="*/ 607671 w 3402957"/>
              <a:gd name="connsiteY15" fmla="*/ 3229337 h 3235125"/>
              <a:gd name="connsiteX16" fmla="*/ 694481 w 3402957"/>
              <a:gd name="connsiteY16" fmla="*/ 3177251 h 3235125"/>
              <a:gd name="connsiteX17" fmla="*/ 746567 w 3402957"/>
              <a:gd name="connsiteY17" fmla="*/ 3119378 h 3235125"/>
              <a:gd name="connsiteX18" fmla="*/ 758142 w 3402957"/>
              <a:gd name="connsiteY18" fmla="*/ 3003631 h 3235125"/>
              <a:gd name="connsiteX19" fmla="*/ 758142 w 3402957"/>
              <a:gd name="connsiteY19" fmla="*/ 2951545 h 3235125"/>
              <a:gd name="connsiteX20" fmla="*/ 752354 w 3402957"/>
              <a:gd name="connsiteY20" fmla="*/ 2847373 h 3235125"/>
              <a:gd name="connsiteX21" fmla="*/ 740780 w 3402957"/>
              <a:gd name="connsiteY21" fmla="*/ 2754775 h 3235125"/>
              <a:gd name="connsiteX22" fmla="*/ 781291 w 3402957"/>
              <a:gd name="connsiteY22" fmla="*/ 2662178 h 3235125"/>
              <a:gd name="connsiteX23" fmla="*/ 908613 w 3402957"/>
              <a:gd name="connsiteY23" fmla="*/ 2708476 h 3235125"/>
              <a:gd name="connsiteX24" fmla="*/ 937549 w 3402957"/>
              <a:gd name="connsiteY24" fmla="*/ 2720051 h 3235125"/>
              <a:gd name="connsiteX25" fmla="*/ 966486 w 3402957"/>
              <a:gd name="connsiteY25" fmla="*/ 2650603 h 3235125"/>
              <a:gd name="connsiteX26" fmla="*/ 937549 w 3402957"/>
              <a:gd name="connsiteY26" fmla="*/ 2575368 h 3235125"/>
              <a:gd name="connsiteX27" fmla="*/ 949124 w 3402957"/>
              <a:gd name="connsiteY27" fmla="*/ 2523281 h 3235125"/>
              <a:gd name="connsiteX28" fmla="*/ 1041722 w 3402957"/>
              <a:gd name="connsiteY28" fmla="*/ 2494345 h 3235125"/>
              <a:gd name="connsiteX29" fmla="*/ 1053296 w 3402957"/>
              <a:gd name="connsiteY29" fmla="*/ 2534856 h 3235125"/>
              <a:gd name="connsiteX30" fmla="*/ 1134319 w 3402957"/>
              <a:gd name="connsiteY30" fmla="*/ 2500132 h 3235125"/>
              <a:gd name="connsiteX31" fmla="*/ 1261641 w 3402957"/>
              <a:gd name="connsiteY31" fmla="*/ 2471195 h 3235125"/>
              <a:gd name="connsiteX32" fmla="*/ 1371600 w 3402957"/>
              <a:gd name="connsiteY32" fmla="*/ 2482770 h 3235125"/>
              <a:gd name="connsiteX33" fmla="*/ 1493134 w 3402957"/>
              <a:gd name="connsiteY33" fmla="*/ 2436471 h 3235125"/>
              <a:gd name="connsiteX34" fmla="*/ 1568370 w 3402957"/>
              <a:gd name="connsiteY34" fmla="*/ 2384385 h 3235125"/>
              <a:gd name="connsiteX35" fmla="*/ 1666754 w 3402957"/>
              <a:gd name="connsiteY35" fmla="*/ 2309150 h 3235125"/>
              <a:gd name="connsiteX36" fmla="*/ 1707266 w 3402957"/>
              <a:gd name="connsiteY36" fmla="*/ 2228127 h 3235125"/>
              <a:gd name="connsiteX37" fmla="*/ 1817225 w 3402957"/>
              <a:gd name="connsiteY37" fmla="*/ 2158679 h 3235125"/>
              <a:gd name="connsiteX38" fmla="*/ 1828800 w 3402957"/>
              <a:gd name="connsiteY38" fmla="*/ 2013995 h 3235125"/>
              <a:gd name="connsiteX39" fmla="*/ 1857737 w 3402957"/>
              <a:gd name="connsiteY39" fmla="*/ 1932973 h 3235125"/>
              <a:gd name="connsiteX40" fmla="*/ 1950334 w 3402957"/>
              <a:gd name="connsiteY40" fmla="*/ 1985059 h 3235125"/>
              <a:gd name="connsiteX41" fmla="*/ 1909823 w 3402957"/>
              <a:gd name="connsiteY41" fmla="*/ 2060294 h 3235125"/>
              <a:gd name="connsiteX42" fmla="*/ 1944547 w 3402957"/>
              <a:gd name="connsiteY42" fmla="*/ 2135530 h 3235125"/>
              <a:gd name="connsiteX43" fmla="*/ 2054506 w 3402957"/>
              <a:gd name="connsiteY43" fmla="*/ 2118168 h 3235125"/>
              <a:gd name="connsiteX44" fmla="*/ 2118167 w 3402957"/>
              <a:gd name="connsiteY44" fmla="*/ 2083444 h 3235125"/>
              <a:gd name="connsiteX45" fmla="*/ 2193403 w 3402957"/>
              <a:gd name="connsiteY45" fmla="*/ 2019783 h 3235125"/>
              <a:gd name="connsiteX46" fmla="*/ 2268638 w 3402957"/>
              <a:gd name="connsiteY46" fmla="*/ 1950335 h 3235125"/>
              <a:gd name="connsiteX47" fmla="*/ 2309149 w 3402957"/>
              <a:gd name="connsiteY47" fmla="*/ 1921398 h 3235125"/>
              <a:gd name="connsiteX48" fmla="*/ 2361235 w 3402957"/>
              <a:gd name="connsiteY48" fmla="*/ 1880887 h 3235125"/>
              <a:gd name="connsiteX49" fmla="*/ 2378597 w 3402957"/>
              <a:gd name="connsiteY49" fmla="*/ 1805651 h 3235125"/>
              <a:gd name="connsiteX50" fmla="*/ 2384385 w 3402957"/>
              <a:gd name="connsiteY50" fmla="*/ 1753565 h 3235125"/>
              <a:gd name="connsiteX51" fmla="*/ 2488557 w 3402957"/>
              <a:gd name="connsiteY51" fmla="*/ 1718841 h 3235125"/>
              <a:gd name="connsiteX52" fmla="*/ 2546430 w 3402957"/>
              <a:gd name="connsiteY52" fmla="*/ 1660968 h 3235125"/>
              <a:gd name="connsiteX53" fmla="*/ 2482770 w 3402957"/>
              <a:gd name="connsiteY53" fmla="*/ 1608881 h 3235125"/>
              <a:gd name="connsiteX54" fmla="*/ 2448046 w 3402957"/>
              <a:gd name="connsiteY54" fmla="*/ 1539433 h 3235125"/>
              <a:gd name="connsiteX55" fmla="*/ 2529068 w 3402957"/>
              <a:gd name="connsiteY55" fmla="*/ 1475773 h 3235125"/>
              <a:gd name="connsiteX56" fmla="*/ 2569580 w 3402957"/>
              <a:gd name="connsiteY56" fmla="*/ 1435261 h 3235125"/>
              <a:gd name="connsiteX57" fmla="*/ 2633241 w 3402957"/>
              <a:gd name="connsiteY57" fmla="*/ 1388963 h 3235125"/>
              <a:gd name="connsiteX58" fmla="*/ 2731625 w 3402957"/>
              <a:gd name="connsiteY58" fmla="*/ 1284790 h 3235125"/>
              <a:gd name="connsiteX59" fmla="*/ 2830010 w 3402957"/>
              <a:gd name="connsiteY59" fmla="*/ 1255854 h 3235125"/>
              <a:gd name="connsiteX60" fmla="*/ 2893671 w 3402957"/>
              <a:gd name="connsiteY60" fmla="*/ 1226917 h 3235125"/>
              <a:gd name="connsiteX61" fmla="*/ 3003630 w 3402957"/>
              <a:gd name="connsiteY61" fmla="*/ 1157469 h 3235125"/>
              <a:gd name="connsiteX62" fmla="*/ 3107803 w 3402957"/>
              <a:gd name="connsiteY62" fmla="*/ 1076446 h 3235125"/>
              <a:gd name="connsiteX63" fmla="*/ 3188825 w 3402957"/>
              <a:gd name="connsiteY63" fmla="*/ 1024360 h 3235125"/>
              <a:gd name="connsiteX64" fmla="*/ 3264061 w 3402957"/>
              <a:gd name="connsiteY64" fmla="*/ 972274 h 3235125"/>
              <a:gd name="connsiteX65" fmla="*/ 3345084 w 3402957"/>
              <a:gd name="connsiteY65" fmla="*/ 943337 h 3235125"/>
              <a:gd name="connsiteX66" fmla="*/ 3402957 w 3402957"/>
              <a:gd name="connsiteY66" fmla="*/ 908613 h 3235125"/>
              <a:gd name="connsiteX67" fmla="*/ 2992056 w 3402957"/>
              <a:gd name="connsiteY67" fmla="*/ 451413 h 3235125"/>
              <a:gd name="connsiteX68" fmla="*/ 2297575 w 3402957"/>
              <a:gd name="connsiteY68" fmla="*/ 0 h 3235125"/>
              <a:gd name="connsiteX69" fmla="*/ 596096 w 3402957"/>
              <a:gd name="connsiteY69" fmla="*/ 879676 h 3235125"/>
              <a:gd name="connsiteX70" fmla="*/ 0 w 3402957"/>
              <a:gd name="connsiteY70" fmla="*/ 1817226 h 3235125"/>
              <a:gd name="connsiteX71" fmla="*/ 98385 w 3402957"/>
              <a:gd name="connsiteY71" fmla="*/ 2309150 h 323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02957" h="3235125">
                <a:moveTo>
                  <a:pt x="98385" y="2309150"/>
                </a:moveTo>
                <a:lnTo>
                  <a:pt x="127322" y="2401747"/>
                </a:lnTo>
                <a:lnTo>
                  <a:pt x="127322" y="2459621"/>
                </a:lnTo>
                <a:lnTo>
                  <a:pt x="115747" y="2540644"/>
                </a:lnTo>
                <a:lnTo>
                  <a:pt x="138896" y="2610092"/>
                </a:lnTo>
                <a:lnTo>
                  <a:pt x="202557" y="2656390"/>
                </a:lnTo>
                <a:lnTo>
                  <a:pt x="306729" y="2708476"/>
                </a:lnTo>
                <a:lnTo>
                  <a:pt x="364603" y="2772137"/>
                </a:lnTo>
                <a:lnTo>
                  <a:pt x="428263" y="2858947"/>
                </a:lnTo>
                <a:lnTo>
                  <a:pt x="416689" y="2916821"/>
                </a:lnTo>
                <a:lnTo>
                  <a:pt x="474562" y="2986269"/>
                </a:lnTo>
                <a:lnTo>
                  <a:pt x="480349" y="3078866"/>
                </a:lnTo>
                <a:lnTo>
                  <a:pt x="445625" y="3183038"/>
                </a:lnTo>
                <a:lnTo>
                  <a:pt x="457200" y="3235125"/>
                </a:lnTo>
                <a:lnTo>
                  <a:pt x="509286" y="3235125"/>
                </a:lnTo>
                <a:lnTo>
                  <a:pt x="607671" y="3229337"/>
                </a:lnTo>
                <a:lnTo>
                  <a:pt x="694481" y="3177251"/>
                </a:lnTo>
                <a:lnTo>
                  <a:pt x="746567" y="3119378"/>
                </a:lnTo>
                <a:lnTo>
                  <a:pt x="758142" y="3003631"/>
                </a:lnTo>
                <a:lnTo>
                  <a:pt x="758142" y="2951545"/>
                </a:lnTo>
                <a:lnTo>
                  <a:pt x="752354" y="2847373"/>
                </a:lnTo>
                <a:lnTo>
                  <a:pt x="740780" y="2754775"/>
                </a:lnTo>
                <a:lnTo>
                  <a:pt x="781291" y="2662178"/>
                </a:lnTo>
                <a:lnTo>
                  <a:pt x="908613" y="2708476"/>
                </a:lnTo>
                <a:lnTo>
                  <a:pt x="937549" y="2720051"/>
                </a:lnTo>
                <a:lnTo>
                  <a:pt x="966486" y="2650603"/>
                </a:lnTo>
                <a:lnTo>
                  <a:pt x="937549" y="2575368"/>
                </a:lnTo>
                <a:lnTo>
                  <a:pt x="949124" y="2523281"/>
                </a:lnTo>
                <a:lnTo>
                  <a:pt x="1041722" y="2494345"/>
                </a:lnTo>
                <a:lnTo>
                  <a:pt x="1053296" y="2534856"/>
                </a:lnTo>
                <a:lnTo>
                  <a:pt x="1134319" y="2500132"/>
                </a:lnTo>
                <a:lnTo>
                  <a:pt x="1261641" y="2471195"/>
                </a:lnTo>
                <a:lnTo>
                  <a:pt x="1371600" y="2482770"/>
                </a:lnTo>
                <a:lnTo>
                  <a:pt x="1493134" y="2436471"/>
                </a:lnTo>
                <a:lnTo>
                  <a:pt x="1568370" y="2384385"/>
                </a:lnTo>
                <a:lnTo>
                  <a:pt x="1666754" y="2309150"/>
                </a:lnTo>
                <a:lnTo>
                  <a:pt x="1707266" y="2228127"/>
                </a:lnTo>
                <a:lnTo>
                  <a:pt x="1817225" y="2158679"/>
                </a:lnTo>
                <a:lnTo>
                  <a:pt x="1828800" y="2013995"/>
                </a:lnTo>
                <a:lnTo>
                  <a:pt x="1857737" y="1932973"/>
                </a:lnTo>
                <a:lnTo>
                  <a:pt x="1950334" y="1985059"/>
                </a:lnTo>
                <a:lnTo>
                  <a:pt x="1909823" y="2060294"/>
                </a:lnTo>
                <a:lnTo>
                  <a:pt x="1944547" y="2135530"/>
                </a:lnTo>
                <a:lnTo>
                  <a:pt x="2054506" y="2118168"/>
                </a:lnTo>
                <a:lnTo>
                  <a:pt x="2118167" y="2083444"/>
                </a:lnTo>
                <a:lnTo>
                  <a:pt x="2193403" y="2019783"/>
                </a:lnTo>
                <a:lnTo>
                  <a:pt x="2268638" y="1950335"/>
                </a:lnTo>
                <a:lnTo>
                  <a:pt x="2309149" y="1921398"/>
                </a:lnTo>
                <a:lnTo>
                  <a:pt x="2361235" y="1880887"/>
                </a:lnTo>
                <a:lnTo>
                  <a:pt x="2378597" y="1805651"/>
                </a:lnTo>
                <a:lnTo>
                  <a:pt x="2384385" y="1753565"/>
                </a:lnTo>
                <a:lnTo>
                  <a:pt x="2488557" y="1718841"/>
                </a:lnTo>
                <a:lnTo>
                  <a:pt x="2546430" y="1660968"/>
                </a:lnTo>
                <a:lnTo>
                  <a:pt x="2482770" y="1608881"/>
                </a:lnTo>
                <a:lnTo>
                  <a:pt x="2448046" y="1539433"/>
                </a:lnTo>
                <a:lnTo>
                  <a:pt x="2529068" y="1475773"/>
                </a:lnTo>
                <a:lnTo>
                  <a:pt x="2569580" y="1435261"/>
                </a:lnTo>
                <a:lnTo>
                  <a:pt x="2633241" y="1388963"/>
                </a:lnTo>
                <a:lnTo>
                  <a:pt x="2731625" y="1284790"/>
                </a:lnTo>
                <a:lnTo>
                  <a:pt x="2830010" y="1255854"/>
                </a:lnTo>
                <a:lnTo>
                  <a:pt x="2893671" y="1226917"/>
                </a:lnTo>
                <a:lnTo>
                  <a:pt x="3003630" y="1157469"/>
                </a:lnTo>
                <a:lnTo>
                  <a:pt x="3107803" y="1076446"/>
                </a:lnTo>
                <a:lnTo>
                  <a:pt x="3188825" y="1024360"/>
                </a:lnTo>
                <a:lnTo>
                  <a:pt x="3264061" y="972274"/>
                </a:lnTo>
                <a:lnTo>
                  <a:pt x="3345084" y="943337"/>
                </a:lnTo>
                <a:lnTo>
                  <a:pt x="3402957" y="908613"/>
                </a:lnTo>
                <a:lnTo>
                  <a:pt x="2992056" y="451413"/>
                </a:lnTo>
                <a:lnTo>
                  <a:pt x="2297575" y="0"/>
                </a:lnTo>
                <a:lnTo>
                  <a:pt x="596096" y="879676"/>
                </a:lnTo>
                <a:lnTo>
                  <a:pt x="0" y="1817226"/>
                </a:lnTo>
                <a:lnTo>
                  <a:pt x="98385" y="230915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98D351C-E1F6-4995-9A84-EAB96DA3EA7A}"/>
              </a:ext>
            </a:extLst>
          </p:cNvPr>
          <p:cNvSpPr/>
          <p:nvPr/>
        </p:nvSpPr>
        <p:spPr>
          <a:xfrm>
            <a:off x="2194560" y="1757239"/>
            <a:ext cx="3649649" cy="2838614"/>
          </a:xfrm>
          <a:custGeom>
            <a:avLst/>
            <a:gdLst>
              <a:gd name="connsiteX0" fmla="*/ 0 w 3501342"/>
              <a:gd name="connsiteY0" fmla="*/ 1828800 h 2702688"/>
              <a:gd name="connsiteX1" fmla="*/ 11575 w 3501342"/>
              <a:gd name="connsiteY1" fmla="*/ 1736202 h 2702688"/>
              <a:gd name="connsiteX2" fmla="*/ 5788 w 3501342"/>
              <a:gd name="connsiteY2" fmla="*/ 1655179 h 2702688"/>
              <a:gd name="connsiteX3" fmla="*/ 52086 w 3501342"/>
              <a:gd name="connsiteY3" fmla="*/ 1649392 h 2702688"/>
              <a:gd name="connsiteX4" fmla="*/ 92598 w 3501342"/>
              <a:gd name="connsiteY4" fmla="*/ 1597306 h 2702688"/>
              <a:gd name="connsiteX5" fmla="*/ 121534 w 3501342"/>
              <a:gd name="connsiteY5" fmla="*/ 1551007 h 2702688"/>
              <a:gd name="connsiteX6" fmla="*/ 75236 w 3501342"/>
              <a:gd name="connsiteY6" fmla="*/ 1458410 h 2702688"/>
              <a:gd name="connsiteX7" fmla="*/ 109960 w 3501342"/>
              <a:gd name="connsiteY7" fmla="*/ 1417898 h 2702688"/>
              <a:gd name="connsiteX8" fmla="*/ 167833 w 3501342"/>
              <a:gd name="connsiteY8" fmla="*/ 1388962 h 2702688"/>
              <a:gd name="connsiteX9" fmla="*/ 208345 w 3501342"/>
              <a:gd name="connsiteY9" fmla="*/ 1371600 h 2702688"/>
              <a:gd name="connsiteX10" fmla="*/ 254643 w 3501342"/>
              <a:gd name="connsiteY10" fmla="*/ 1342663 h 2702688"/>
              <a:gd name="connsiteX11" fmla="*/ 329879 w 3501342"/>
              <a:gd name="connsiteY11" fmla="*/ 1336876 h 2702688"/>
              <a:gd name="connsiteX12" fmla="*/ 416689 w 3501342"/>
              <a:gd name="connsiteY12" fmla="*/ 1313726 h 2702688"/>
              <a:gd name="connsiteX13" fmla="*/ 497712 w 3501342"/>
              <a:gd name="connsiteY13" fmla="*/ 1244278 h 2702688"/>
              <a:gd name="connsiteX14" fmla="*/ 561372 w 3501342"/>
              <a:gd name="connsiteY14" fmla="*/ 1221129 h 2702688"/>
              <a:gd name="connsiteX15" fmla="*/ 636608 w 3501342"/>
              <a:gd name="connsiteY15" fmla="*/ 1180617 h 2702688"/>
              <a:gd name="connsiteX16" fmla="*/ 746567 w 3501342"/>
              <a:gd name="connsiteY16" fmla="*/ 1157468 h 2702688"/>
              <a:gd name="connsiteX17" fmla="*/ 798653 w 3501342"/>
              <a:gd name="connsiteY17" fmla="*/ 1140106 h 2702688"/>
              <a:gd name="connsiteX18" fmla="*/ 862314 w 3501342"/>
              <a:gd name="connsiteY18" fmla="*/ 1174830 h 2702688"/>
              <a:gd name="connsiteX19" fmla="*/ 937550 w 3501342"/>
              <a:gd name="connsiteY19" fmla="*/ 1134319 h 2702688"/>
              <a:gd name="connsiteX20" fmla="*/ 1064871 w 3501342"/>
              <a:gd name="connsiteY20" fmla="*/ 1076445 h 2702688"/>
              <a:gd name="connsiteX21" fmla="*/ 1145894 w 3501342"/>
              <a:gd name="connsiteY21" fmla="*/ 1030146 h 2702688"/>
              <a:gd name="connsiteX22" fmla="*/ 1157469 w 3501342"/>
              <a:gd name="connsiteY22" fmla="*/ 937549 h 2702688"/>
              <a:gd name="connsiteX23" fmla="*/ 1105383 w 3501342"/>
              <a:gd name="connsiteY23" fmla="*/ 850739 h 2702688"/>
              <a:gd name="connsiteX24" fmla="*/ 1209555 w 3501342"/>
              <a:gd name="connsiteY24" fmla="*/ 833377 h 2702688"/>
              <a:gd name="connsiteX25" fmla="*/ 1325302 w 3501342"/>
              <a:gd name="connsiteY25" fmla="*/ 833377 h 2702688"/>
              <a:gd name="connsiteX26" fmla="*/ 1325302 w 3501342"/>
              <a:gd name="connsiteY26" fmla="*/ 833377 h 2702688"/>
              <a:gd name="connsiteX27" fmla="*/ 1296365 w 3501342"/>
              <a:gd name="connsiteY27" fmla="*/ 787078 h 2702688"/>
              <a:gd name="connsiteX28" fmla="*/ 1313727 w 3501342"/>
              <a:gd name="connsiteY28" fmla="*/ 729205 h 2702688"/>
              <a:gd name="connsiteX29" fmla="*/ 1377388 w 3501342"/>
              <a:gd name="connsiteY29" fmla="*/ 711843 h 2702688"/>
              <a:gd name="connsiteX30" fmla="*/ 1452623 w 3501342"/>
              <a:gd name="connsiteY30" fmla="*/ 700268 h 2702688"/>
              <a:gd name="connsiteX31" fmla="*/ 1522071 w 3501342"/>
              <a:gd name="connsiteY31" fmla="*/ 648182 h 2702688"/>
              <a:gd name="connsiteX32" fmla="*/ 1556795 w 3501342"/>
              <a:gd name="connsiteY32" fmla="*/ 572946 h 2702688"/>
              <a:gd name="connsiteX33" fmla="*/ 1556795 w 3501342"/>
              <a:gd name="connsiteY33" fmla="*/ 515073 h 2702688"/>
              <a:gd name="connsiteX34" fmla="*/ 1551008 w 3501342"/>
              <a:gd name="connsiteY34" fmla="*/ 428263 h 2702688"/>
              <a:gd name="connsiteX35" fmla="*/ 1556795 w 3501342"/>
              <a:gd name="connsiteY35" fmla="*/ 364602 h 2702688"/>
              <a:gd name="connsiteX36" fmla="*/ 1603094 w 3501342"/>
              <a:gd name="connsiteY36" fmla="*/ 347240 h 2702688"/>
              <a:gd name="connsiteX37" fmla="*/ 1597307 w 3501342"/>
              <a:gd name="connsiteY37" fmla="*/ 295154 h 2702688"/>
              <a:gd name="connsiteX38" fmla="*/ 1579945 w 3501342"/>
              <a:gd name="connsiteY38" fmla="*/ 231493 h 2702688"/>
              <a:gd name="connsiteX39" fmla="*/ 1684117 w 3501342"/>
              <a:gd name="connsiteY39" fmla="*/ 231493 h 2702688"/>
              <a:gd name="connsiteX40" fmla="*/ 1724628 w 3501342"/>
              <a:gd name="connsiteY40" fmla="*/ 173620 h 2702688"/>
              <a:gd name="connsiteX41" fmla="*/ 1695691 w 3501342"/>
              <a:gd name="connsiteY41" fmla="*/ 81022 h 2702688"/>
              <a:gd name="connsiteX42" fmla="*/ 1759352 w 3501342"/>
              <a:gd name="connsiteY42" fmla="*/ 28936 h 2702688"/>
              <a:gd name="connsiteX43" fmla="*/ 1828800 w 3501342"/>
              <a:gd name="connsiteY43" fmla="*/ 40511 h 2702688"/>
              <a:gd name="connsiteX44" fmla="*/ 1915610 w 3501342"/>
              <a:gd name="connsiteY44" fmla="*/ 69448 h 2702688"/>
              <a:gd name="connsiteX45" fmla="*/ 2013995 w 3501342"/>
              <a:gd name="connsiteY45" fmla="*/ 92597 h 2702688"/>
              <a:gd name="connsiteX46" fmla="*/ 2083443 w 3501342"/>
              <a:gd name="connsiteY46" fmla="*/ 92597 h 2702688"/>
              <a:gd name="connsiteX47" fmla="*/ 2100805 w 3501342"/>
              <a:gd name="connsiteY47" fmla="*/ 40511 h 2702688"/>
              <a:gd name="connsiteX48" fmla="*/ 2077656 w 3501342"/>
              <a:gd name="connsiteY48" fmla="*/ 17362 h 2702688"/>
              <a:gd name="connsiteX49" fmla="*/ 2077656 w 3501342"/>
              <a:gd name="connsiteY49" fmla="*/ 0 h 2702688"/>
              <a:gd name="connsiteX50" fmla="*/ 2569580 w 3501342"/>
              <a:gd name="connsiteY50" fmla="*/ 11574 h 2702688"/>
              <a:gd name="connsiteX51" fmla="*/ 3501342 w 3501342"/>
              <a:gd name="connsiteY51" fmla="*/ 873888 h 2702688"/>
              <a:gd name="connsiteX52" fmla="*/ 3437681 w 3501342"/>
              <a:gd name="connsiteY52" fmla="*/ 844951 h 2702688"/>
              <a:gd name="connsiteX53" fmla="*/ 3391383 w 3501342"/>
              <a:gd name="connsiteY53" fmla="*/ 873888 h 2702688"/>
              <a:gd name="connsiteX54" fmla="*/ 3350871 w 3501342"/>
              <a:gd name="connsiteY54" fmla="*/ 873888 h 2702688"/>
              <a:gd name="connsiteX55" fmla="*/ 3350871 w 3501342"/>
              <a:gd name="connsiteY55" fmla="*/ 873888 h 2702688"/>
              <a:gd name="connsiteX56" fmla="*/ 3264061 w 3501342"/>
              <a:gd name="connsiteY56" fmla="*/ 787078 h 2702688"/>
              <a:gd name="connsiteX57" fmla="*/ 3206188 w 3501342"/>
              <a:gd name="connsiteY57" fmla="*/ 740779 h 2702688"/>
              <a:gd name="connsiteX58" fmla="*/ 3136740 w 3501342"/>
              <a:gd name="connsiteY58" fmla="*/ 740779 h 2702688"/>
              <a:gd name="connsiteX59" fmla="*/ 3130952 w 3501342"/>
              <a:gd name="connsiteY59" fmla="*/ 816015 h 2702688"/>
              <a:gd name="connsiteX60" fmla="*/ 3049929 w 3501342"/>
              <a:gd name="connsiteY60" fmla="*/ 914400 h 2702688"/>
              <a:gd name="connsiteX61" fmla="*/ 3009418 w 3501342"/>
              <a:gd name="connsiteY61" fmla="*/ 1006997 h 2702688"/>
              <a:gd name="connsiteX62" fmla="*/ 2934183 w 3501342"/>
              <a:gd name="connsiteY62" fmla="*/ 1030146 h 2702688"/>
              <a:gd name="connsiteX63" fmla="*/ 2824223 w 3501342"/>
              <a:gd name="connsiteY63" fmla="*/ 1012784 h 2702688"/>
              <a:gd name="connsiteX64" fmla="*/ 2783712 w 3501342"/>
              <a:gd name="connsiteY64" fmla="*/ 1064870 h 2702688"/>
              <a:gd name="connsiteX65" fmla="*/ 2720051 w 3501342"/>
              <a:gd name="connsiteY65" fmla="*/ 1012784 h 2702688"/>
              <a:gd name="connsiteX66" fmla="*/ 2662178 w 3501342"/>
              <a:gd name="connsiteY66" fmla="*/ 983848 h 2702688"/>
              <a:gd name="connsiteX67" fmla="*/ 2615879 w 3501342"/>
              <a:gd name="connsiteY67" fmla="*/ 1018572 h 2702688"/>
              <a:gd name="connsiteX68" fmla="*/ 2546431 w 3501342"/>
              <a:gd name="connsiteY68" fmla="*/ 966486 h 2702688"/>
              <a:gd name="connsiteX69" fmla="*/ 2517494 w 3501342"/>
              <a:gd name="connsiteY69" fmla="*/ 902825 h 2702688"/>
              <a:gd name="connsiteX70" fmla="*/ 2419109 w 3501342"/>
              <a:gd name="connsiteY70" fmla="*/ 891250 h 2702688"/>
              <a:gd name="connsiteX71" fmla="*/ 2326512 w 3501342"/>
              <a:gd name="connsiteY71" fmla="*/ 897038 h 2702688"/>
              <a:gd name="connsiteX72" fmla="*/ 2286000 w 3501342"/>
              <a:gd name="connsiteY72" fmla="*/ 989635 h 2702688"/>
              <a:gd name="connsiteX73" fmla="*/ 2210765 w 3501342"/>
              <a:gd name="connsiteY73" fmla="*/ 972273 h 2702688"/>
              <a:gd name="connsiteX74" fmla="*/ 2170253 w 3501342"/>
              <a:gd name="connsiteY74" fmla="*/ 1024359 h 2702688"/>
              <a:gd name="connsiteX75" fmla="*/ 2112380 w 3501342"/>
              <a:gd name="connsiteY75" fmla="*/ 966486 h 2702688"/>
              <a:gd name="connsiteX76" fmla="*/ 2054507 w 3501342"/>
              <a:gd name="connsiteY76" fmla="*/ 1035934 h 2702688"/>
              <a:gd name="connsiteX77" fmla="*/ 2037145 w 3501342"/>
              <a:gd name="connsiteY77" fmla="*/ 1186405 h 2702688"/>
              <a:gd name="connsiteX78" fmla="*/ 2037145 w 3501342"/>
              <a:gd name="connsiteY78" fmla="*/ 1186405 h 2702688"/>
              <a:gd name="connsiteX79" fmla="*/ 2066081 w 3501342"/>
              <a:gd name="connsiteY79" fmla="*/ 1365812 h 2702688"/>
              <a:gd name="connsiteX80" fmla="*/ 2089231 w 3501342"/>
              <a:gd name="connsiteY80" fmla="*/ 1412111 h 2702688"/>
              <a:gd name="connsiteX81" fmla="*/ 2066081 w 3501342"/>
              <a:gd name="connsiteY81" fmla="*/ 1487346 h 2702688"/>
              <a:gd name="connsiteX82" fmla="*/ 2031357 w 3501342"/>
              <a:gd name="connsiteY82" fmla="*/ 1551007 h 2702688"/>
              <a:gd name="connsiteX83" fmla="*/ 2077656 w 3501342"/>
              <a:gd name="connsiteY83" fmla="*/ 1562582 h 2702688"/>
              <a:gd name="connsiteX84" fmla="*/ 2077656 w 3501342"/>
              <a:gd name="connsiteY84" fmla="*/ 1626243 h 2702688"/>
              <a:gd name="connsiteX85" fmla="*/ 2054507 w 3501342"/>
              <a:gd name="connsiteY85" fmla="*/ 1718840 h 2702688"/>
              <a:gd name="connsiteX86" fmla="*/ 2037145 w 3501342"/>
              <a:gd name="connsiteY86" fmla="*/ 1875098 h 2702688"/>
              <a:gd name="connsiteX87" fmla="*/ 2071869 w 3501342"/>
              <a:gd name="connsiteY87" fmla="*/ 1938759 h 2702688"/>
              <a:gd name="connsiteX88" fmla="*/ 2013995 w 3501342"/>
              <a:gd name="connsiteY88" fmla="*/ 1973483 h 2702688"/>
              <a:gd name="connsiteX89" fmla="*/ 1956122 w 3501342"/>
              <a:gd name="connsiteY89" fmla="*/ 2008207 h 2702688"/>
              <a:gd name="connsiteX90" fmla="*/ 1880886 w 3501342"/>
              <a:gd name="connsiteY90" fmla="*/ 1944546 h 2702688"/>
              <a:gd name="connsiteX91" fmla="*/ 1724628 w 3501342"/>
              <a:gd name="connsiteY91" fmla="*/ 1898248 h 2702688"/>
              <a:gd name="connsiteX92" fmla="*/ 1585732 w 3501342"/>
              <a:gd name="connsiteY92" fmla="*/ 1921397 h 2702688"/>
              <a:gd name="connsiteX93" fmla="*/ 1452623 w 3501342"/>
              <a:gd name="connsiteY93" fmla="*/ 1898248 h 2702688"/>
              <a:gd name="connsiteX94" fmla="*/ 1365813 w 3501342"/>
              <a:gd name="connsiteY94" fmla="*/ 1886673 h 2702688"/>
              <a:gd name="connsiteX95" fmla="*/ 1313727 w 3501342"/>
              <a:gd name="connsiteY95" fmla="*/ 1892460 h 2702688"/>
              <a:gd name="connsiteX96" fmla="*/ 1273215 w 3501342"/>
              <a:gd name="connsiteY96" fmla="*/ 1909822 h 2702688"/>
              <a:gd name="connsiteX97" fmla="*/ 1163256 w 3501342"/>
              <a:gd name="connsiteY97" fmla="*/ 1956121 h 2702688"/>
              <a:gd name="connsiteX98" fmla="*/ 1105383 w 3501342"/>
              <a:gd name="connsiteY98" fmla="*/ 2048719 h 2702688"/>
              <a:gd name="connsiteX99" fmla="*/ 1047509 w 3501342"/>
              <a:gd name="connsiteY99" fmla="*/ 2135529 h 2702688"/>
              <a:gd name="connsiteX100" fmla="*/ 995423 w 3501342"/>
              <a:gd name="connsiteY100" fmla="*/ 2164465 h 2702688"/>
              <a:gd name="connsiteX101" fmla="*/ 978061 w 3501342"/>
              <a:gd name="connsiteY101" fmla="*/ 2239701 h 2702688"/>
              <a:gd name="connsiteX102" fmla="*/ 978061 w 3501342"/>
              <a:gd name="connsiteY102" fmla="*/ 2338086 h 2702688"/>
              <a:gd name="connsiteX103" fmla="*/ 978061 w 3501342"/>
              <a:gd name="connsiteY103" fmla="*/ 2424896 h 2702688"/>
              <a:gd name="connsiteX104" fmla="*/ 920188 w 3501342"/>
              <a:gd name="connsiteY104" fmla="*/ 2459620 h 2702688"/>
              <a:gd name="connsiteX105" fmla="*/ 897038 w 3501342"/>
              <a:gd name="connsiteY105" fmla="*/ 2558005 h 2702688"/>
              <a:gd name="connsiteX106" fmla="*/ 885464 w 3501342"/>
              <a:gd name="connsiteY106" fmla="*/ 2604303 h 2702688"/>
              <a:gd name="connsiteX107" fmla="*/ 821803 w 3501342"/>
              <a:gd name="connsiteY107" fmla="*/ 2581154 h 2702688"/>
              <a:gd name="connsiteX108" fmla="*/ 775504 w 3501342"/>
              <a:gd name="connsiteY108" fmla="*/ 2598516 h 2702688"/>
              <a:gd name="connsiteX109" fmla="*/ 711843 w 3501342"/>
              <a:gd name="connsiteY109" fmla="*/ 2662177 h 2702688"/>
              <a:gd name="connsiteX110" fmla="*/ 677119 w 3501342"/>
              <a:gd name="connsiteY110" fmla="*/ 2702688 h 2702688"/>
              <a:gd name="connsiteX111" fmla="*/ 578734 w 3501342"/>
              <a:gd name="connsiteY111" fmla="*/ 2696901 h 2702688"/>
              <a:gd name="connsiteX112" fmla="*/ 538223 w 3501342"/>
              <a:gd name="connsiteY112" fmla="*/ 2621665 h 2702688"/>
              <a:gd name="connsiteX113" fmla="*/ 538223 w 3501342"/>
              <a:gd name="connsiteY113" fmla="*/ 2523281 h 2702688"/>
              <a:gd name="connsiteX114" fmla="*/ 561372 w 3501342"/>
              <a:gd name="connsiteY114" fmla="*/ 2413321 h 2702688"/>
              <a:gd name="connsiteX115" fmla="*/ 451413 w 3501342"/>
              <a:gd name="connsiteY115" fmla="*/ 2320724 h 2702688"/>
              <a:gd name="connsiteX116" fmla="*/ 329879 w 3501342"/>
              <a:gd name="connsiteY116" fmla="*/ 2280212 h 2702688"/>
              <a:gd name="connsiteX117" fmla="*/ 214132 w 3501342"/>
              <a:gd name="connsiteY117" fmla="*/ 2152891 h 2702688"/>
              <a:gd name="connsiteX118" fmla="*/ 115747 w 3501342"/>
              <a:gd name="connsiteY118" fmla="*/ 2060293 h 2702688"/>
              <a:gd name="connsiteX119" fmla="*/ 104172 w 3501342"/>
              <a:gd name="connsiteY119" fmla="*/ 1904035 h 2702688"/>
              <a:gd name="connsiteX120" fmla="*/ 69448 w 3501342"/>
              <a:gd name="connsiteY120" fmla="*/ 1863524 h 2702688"/>
              <a:gd name="connsiteX121" fmla="*/ 0 w 3501342"/>
              <a:gd name="connsiteY121" fmla="*/ 1828800 h 270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01342" h="2702688">
                <a:moveTo>
                  <a:pt x="0" y="1828800"/>
                </a:moveTo>
                <a:lnTo>
                  <a:pt x="11575" y="1736202"/>
                </a:lnTo>
                <a:lnTo>
                  <a:pt x="5788" y="1655179"/>
                </a:lnTo>
                <a:lnTo>
                  <a:pt x="52086" y="1649392"/>
                </a:lnTo>
                <a:lnTo>
                  <a:pt x="92598" y="1597306"/>
                </a:lnTo>
                <a:lnTo>
                  <a:pt x="121534" y="1551007"/>
                </a:lnTo>
                <a:lnTo>
                  <a:pt x="75236" y="1458410"/>
                </a:lnTo>
                <a:lnTo>
                  <a:pt x="109960" y="1417898"/>
                </a:lnTo>
                <a:lnTo>
                  <a:pt x="167833" y="1388962"/>
                </a:lnTo>
                <a:lnTo>
                  <a:pt x="208345" y="1371600"/>
                </a:lnTo>
                <a:lnTo>
                  <a:pt x="254643" y="1342663"/>
                </a:lnTo>
                <a:lnTo>
                  <a:pt x="329879" y="1336876"/>
                </a:lnTo>
                <a:lnTo>
                  <a:pt x="416689" y="1313726"/>
                </a:lnTo>
                <a:lnTo>
                  <a:pt x="497712" y="1244278"/>
                </a:lnTo>
                <a:lnTo>
                  <a:pt x="561372" y="1221129"/>
                </a:lnTo>
                <a:lnTo>
                  <a:pt x="636608" y="1180617"/>
                </a:lnTo>
                <a:lnTo>
                  <a:pt x="746567" y="1157468"/>
                </a:lnTo>
                <a:lnTo>
                  <a:pt x="798653" y="1140106"/>
                </a:lnTo>
                <a:lnTo>
                  <a:pt x="862314" y="1174830"/>
                </a:lnTo>
                <a:lnTo>
                  <a:pt x="937550" y="1134319"/>
                </a:lnTo>
                <a:lnTo>
                  <a:pt x="1064871" y="1076445"/>
                </a:lnTo>
                <a:lnTo>
                  <a:pt x="1145894" y="1030146"/>
                </a:lnTo>
                <a:lnTo>
                  <a:pt x="1157469" y="937549"/>
                </a:lnTo>
                <a:lnTo>
                  <a:pt x="1105383" y="850739"/>
                </a:lnTo>
                <a:lnTo>
                  <a:pt x="1209555" y="833377"/>
                </a:lnTo>
                <a:lnTo>
                  <a:pt x="1325302" y="833377"/>
                </a:lnTo>
                <a:lnTo>
                  <a:pt x="1325302" y="833377"/>
                </a:lnTo>
                <a:lnTo>
                  <a:pt x="1296365" y="787078"/>
                </a:lnTo>
                <a:lnTo>
                  <a:pt x="1313727" y="729205"/>
                </a:lnTo>
                <a:lnTo>
                  <a:pt x="1377388" y="711843"/>
                </a:lnTo>
                <a:lnTo>
                  <a:pt x="1452623" y="700268"/>
                </a:lnTo>
                <a:lnTo>
                  <a:pt x="1522071" y="648182"/>
                </a:lnTo>
                <a:lnTo>
                  <a:pt x="1556795" y="572946"/>
                </a:lnTo>
                <a:lnTo>
                  <a:pt x="1556795" y="515073"/>
                </a:lnTo>
                <a:lnTo>
                  <a:pt x="1551008" y="428263"/>
                </a:lnTo>
                <a:lnTo>
                  <a:pt x="1556795" y="364602"/>
                </a:lnTo>
                <a:lnTo>
                  <a:pt x="1603094" y="347240"/>
                </a:lnTo>
                <a:lnTo>
                  <a:pt x="1597307" y="295154"/>
                </a:lnTo>
                <a:lnTo>
                  <a:pt x="1579945" y="231493"/>
                </a:lnTo>
                <a:lnTo>
                  <a:pt x="1684117" y="231493"/>
                </a:lnTo>
                <a:lnTo>
                  <a:pt x="1724628" y="173620"/>
                </a:lnTo>
                <a:lnTo>
                  <a:pt x="1695691" y="81022"/>
                </a:lnTo>
                <a:lnTo>
                  <a:pt x="1759352" y="28936"/>
                </a:lnTo>
                <a:lnTo>
                  <a:pt x="1828800" y="40511"/>
                </a:lnTo>
                <a:lnTo>
                  <a:pt x="1915610" y="69448"/>
                </a:lnTo>
                <a:lnTo>
                  <a:pt x="2013995" y="92597"/>
                </a:lnTo>
                <a:lnTo>
                  <a:pt x="2083443" y="92597"/>
                </a:lnTo>
                <a:lnTo>
                  <a:pt x="2100805" y="40511"/>
                </a:lnTo>
                <a:lnTo>
                  <a:pt x="2077656" y="17362"/>
                </a:lnTo>
                <a:lnTo>
                  <a:pt x="2077656" y="0"/>
                </a:lnTo>
                <a:lnTo>
                  <a:pt x="2569580" y="11574"/>
                </a:lnTo>
                <a:lnTo>
                  <a:pt x="3501342" y="873888"/>
                </a:lnTo>
                <a:lnTo>
                  <a:pt x="3437681" y="844951"/>
                </a:lnTo>
                <a:lnTo>
                  <a:pt x="3391383" y="873888"/>
                </a:lnTo>
                <a:lnTo>
                  <a:pt x="3350871" y="873888"/>
                </a:lnTo>
                <a:lnTo>
                  <a:pt x="3350871" y="873888"/>
                </a:lnTo>
                <a:lnTo>
                  <a:pt x="3264061" y="787078"/>
                </a:lnTo>
                <a:lnTo>
                  <a:pt x="3206188" y="740779"/>
                </a:lnTo>
                <a:lnTo>
                  <a:pt x="3136740" y="740779"/>
                </a:lnTo>
                <a:lnTo>
                  <a:pt x="3130952" y="816015"/>
                </a:lnTo>
                <a:lnTo>
                  <a:pt x="3049929" y="914400"/>
                </a:lnTo>
                <a:lnTo>
                  <a:pt x="3009418" y="1006997"/>
                </a:lnTo>
                <a:lnTo>
                  <a:pt x="2934183" y="1030146"/>
                </a:lnTo>
                <a:lnTo>
                  <a:pt x="2824223" y="1012784"/>
                </a:lnTo>
                <a:lnTo>
                  <a:pt x="2783712" y="1064870"/>
                </a:lnTo>
                <a:lnTo>
                  <a:pt x="2720051" y="1012784"/>
                </a:lnTo>
                <a:lnTo>
                  <a:pt x="2662178" y="983848"/>
                </a:lnTo>
                <a:lnTo>
                  <a:pt x="2615879" y="1018572"/>
                </a:lnTo>
                <a:lnTo>
                  <a:pt x="2546431" y="966486"/>
                </a:lnTo>
                <a:lnTo>
                  <a:pt x="2517494" y="902825"/>
                </a:lnTo>
                <a:lnTo>
                  <a:pt x="2419109" y="891250"/>
                </a:lnTo>
                <a:lnTo>
                  <a:pt x="2326512" y="897038"/>
                </a:lnTo>
                <a:lnTo>
                  <a:pt x="2286000" y="989635"/>
                </a:lnTo>
                <a:lnTo>
                  <a:pt x="2210765" y="972273"/>
                </a:lnTo>
                <a:lnTo>
                  <a:pt x="2170253" y="1024359"/>
                </a:lnTo>
                <a:lnTo>
                  <a:pt x="2112380" y="966486"/>
                </a:lnTo>
                <a:lnTo>
                  <a:pt x="2054507" y="1035934"/>
                </a:lnTo>
                <a:lnTo>
                  <a:pt x="2037145" y="1186405"/>
                </a:lnTo>
                <a:lnTo>
                  <a:pt x="2037145" y="1186405"/>
                </a:lnTo>
                <a:lnTo>
                  <a:pt x="2066081" y="1365812"/>
                </a:lnTo>
                <a:lnTo>
                  <a:pt x="2089231" y="1412111"/>
                </a:lnTo>
                <a:lnTo>
                  <a:pt x="2066081" y="1487346"/>
                </a:lnTo>
                <a:lnTo>
                  <a:pt x="2031357" y="1551007"/>
                </a:lnTo>
                <a:lnTo>
                  <a:pt x="2077656" y="1562582"/>
                </a:lnTo>
                <a:lnTo>
                  <a:pt x="2077656" y="1626243"/>
                </a:lnTo>
                <a:lnTo>
                  <a:pt x="2054507" y="1718840"/>
                </a:lnTo>
                <a:lnTo>
                  <a:pt x="2037145" y="1875098"/>
                </a:lnTo>
                <a:lnTo>
                  <a:pt x="2071869" y="1938759"/>
                </a:lnTo>
                <a:lnTo>
                  <a:pt x="2013995" y="1973483"/>
                </a:lnTo>
                <a:cubicBezTo>
                  <a:pt x="1964038" y="2004706"/>
                  <a:pt x="1983974" y="1994281"/>
                  <a:pt x="1956122" y="2008207"/>
                </a:cubicBezTo>
                <a:lnTo>
                  <a:pt x="1880886" y="1944546"/>
                </a:lnTo>
                <a:lnTo>
                  <a:pt x="1724628" y="1898248"/>
                </a:lnTo>
                <a:lnTo>
                  <a:pt x="1585732" y="1921397"/>
                </a:lnTo>
                <a:lnTo>
                  <a:pt x="1452623" y="1898248"/>
                </a:lnTo>
                <a:lnTo>
                  <a:pt x="1365813" y="1886673"/>
                </a:lnTo>
                <a:lnTo>
                  <a:pt x="1313727" y="1892460"/>
                </a:lnTo>
                <a:lnTo>
                  <a:pt x="1273215" y="1909822"/>
                </a:lnTo>
                <a:lnTo>
                  <a:pt x="1163256" y="1956121"/>
                </a:lnTo>
                <a:lnTo>
                  <a:pt x="1105383" y="2048719"/>
                </a:lnTo>
                <a:lnTo>
                  <a:pt x="1047509" y="2135529"/>
                </a:lnTo>
                <a:lnTo>
                  <a:pt x="995423" y="2164465"/>
                </a:lnTo>
                <a:lnTo>
                  <a:pt x="978061" y="2239701"/>
                </a:lnTo>
                <a:lnTo>
                  <a:pt x="978061" y="2338086"/>
                </a:lnTo>
                <a:lnTo>
                  <a:pt x="978061" y="2424896"/>
                </a:lnTo>
                <a:lnTo>
                  <a:pt x="920188" y="2459620"/>
                </a:lnTo>
                <a:lnTo>
                  <a:pt x="897038" y="2558005"/>
                </a:lnTo>
                <a:lnTo>
                  <a:pt x="885464" y="2604303"/>
                </a:lnTo>
                <a:lnTo>
                  <a:pt x="821803" y="2581154"/>
                </a:lnTo>
                <a:lnTo>
                  <a:pt x="775504" y="2598516"/>
                </a:lnTo>
                <a:lnTo>
                  <a:pt x="711843" y="2662177"/>
                </a:lnTo>
                <a:lnTo>
                  <a:pt x="677119" y="2702688"/>
                </a:lnTo>
                <a:lnTo>
                  <a:pt x="578734" y="2696901"/>
                </a:lnTo>
                <a:lnTo>
                  <a:pt x="538223" y="2621665"/>
                </a:lnTo>
                <a:lnTo>
                  <a:pt x="538223" y="2523281"/>
                </a:lnTo>
                <a:lnTo>
                  <a:pt x="561372" y="2413321"/>
                </a:lnTo>
                <a:lnTo>
                  <a:pt x="451413" y="2320724"/>
                </a:lnTo>
                <a:lnTo>
                  <a:pt x="329879" y="2280212"/>
                </a:lnTo>
                <a:lnTo>
                  <a:pt x="214132" y="2152891"/>
                </a:lnTo>
                <a:lnTo>
                  <a:pt x="115747" y="2060293"/>
                </a:lnTo>
                <a:lnTo>
                  <a:pt x="104172" y="1904035"/>
                </a:lnTo>
                <a:lnTo>
                  <a:pt x="69448" y="1863524"/>
                </a:lnTo>
                <a:lnTo>
                  <a:pt x="0" y="18288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4FEE894-5D8D-4DA0-91DB-6EFEB54542D8}"/>
              </a:ext>
            </a:extLst>
          </p:cNvPr>
          <p:cNvSpPr txBox="1"/>
          <p:nvPr/>
        </p:nvSpPr>
        <p:spPr>
          <a:xfrm>
            <a:off x="2610311" y="3125163"/>
            <a:ext cx="1611980" cy="307777"/>
          </a:xfrm>
          <a:prstGeom prst="rect">
            <a:avLst/>
          </a:prstGeom>
          <a:noFill/>
        </p:spPr>
        <p:txBody>
          <a:bodyPr wrap="none" rtlCol="0">
            <a:spAutoFit/>
          </a:bodyPr>
          <a:lstStyle/>
          <a:p>
            <a:r>
              <a:rPr lang="en-US" sz="1400" dirty="0"/>
              <a:t>Upper Coastal Plain</a:t>
            </a:r>
          </a:p>
        </p:txBody>
      </p:sp>
      <p:sp>
        <p:nvSpPr>
          <p:cNvPr id="12" name="TextBox 11">
            <a:extLst>
              <a:ext uri="{FF2B5EF4-FFF2-40B4-BE49-F238E27FC236}">
                <a16:creationId xmlns:a16="http://schemas.microsoft.com/office/drawing/2014/main" id="{EB908AE7-0840-4014-8CD2-50BE40619A3E}"/>
              </a:ext>
            </a:extLst>
          </p:cNvPr>
          <p:cNvSpPr txBox="1"/>
          <p:nvPr/>
        </p:nvSpPr>
        <p:spPr>
          <a:xfrm>
            <a:off x="4392427" y="2971274"/>
            <a:ext cx="1603259" cy="307777"/>
          </a:xfrm>
          <a:prstGeom prst="rect">
            <a:avLst/>
          </a:prstGeom>
          <a:noFill/>
        </p:spPr>
        <p:txBody>
          <a:bodyPr wrap="none" rtlCol="0">
            <a:spAutoFit/>
          </a:bodyPr>
          <a:lstStyle/>
          <a:p>
            <a:r>
              <a:rPr lang="en-US" sz="1400" dirty="0"/>
              <a:t>Lower Coastal Plain</a:t>
            </a:r>
          </a:p>
        </p:txBody>
      </p:sp>
      <p:sp>
        <p:nvSpPr>
          <p:cNvPr id="15" name="Oval 14">
            <a:extLst>
              <a:ext uri="{FF2B5EF4-FFF2-40B4-BE49-F238E27FC236}">
                <a16:creationId xmlns:a16="http://schemas.microsoft.com/office/drawing/2014/main" id="{2A222A13-C981-4E22-BA29-15992C59096E}"/>
              </a:ext>
            </a:extLst>
          </p:cNvPr>
          <p:cNvSpPr/>
          <p:nvPr/>
        </p:nvSpPr>
        <p:spPr>
          <a:xfrm>
            <a:off x="4496009" y="4478291"/>
            <a:ext cx="107795" cy="11756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E1613F1-B4F5-4462-87B7-903890141D4F}"/>
              </a:ext>
            </a:extLst>
          </p:cNvPr>
          <p:cNvSpPr txBox="1"/>
          <p:nvPr/>
        </p:nvSpPr>
        <p:spPr>
          <a:xfrm>
            <a:off x="4593696" y="4441963"/>
            <a:ext cx="972830" cy="307777"/>
          </a:xfrm>
          <a:prstGeom prst="rect">
            <a:avLst/>
          </a:prstGeom>
          <a:noFill/>
        </p:spPr>
        <p:txBody>
          <a:bodyPr wrap="none" rtlCol="0">
            <a:spAutoFit/>
          </a:bodyPr>
          <a:lstStyle/>
          <a:p>
            <a:r>
              <a:rPr lang="en-US" sz="1400" dirty="0"/>
              <a:t>Charleston</a:t>
            </a:r>
          </a:p>
        </p:txBody>
      </p:sp>
    </p:spTree>
    <p:extLst>
      <p:ext uri="{BB962C8B-B14F-4D97-AF65-F5344CB8AC3E}">
        <p14:creationId xmlns:p14="http://schemas.microsoft.com/office/powerpoint/2010/main" val="267045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2">
            <a:extLst>
              <a:ext uri="{FF2B5EF4-FFF2-40B4-BE49-F238E27FC236}">
                <a16:creationId xmlns:a16="http://schemas.microsoft.com/office/drawing/2014/main" id="{2338D3C6-1FE4-4ED2-9CC1-922291806C7F}"/>
              </a:ext>
            </a:extLst>
          </p:cNvPr>
          <p:cNvGraphicFramePr>
            <a:graphicFrameLocks noGrp="1"/>
          </p:cNvGraphicFramePr>
          <p:nvPr>
            <p:extLst>
              <p:ext uri="{D42A27DB-BD31-4B8C-83A1-F6EECF244321}">
                <p14:modId xmlns:p14="http://schemas.microsoft.com/office/powerpoint/2010/main" val="1771761126"/>
              </p:ext>
            </p:extLst>
          </p:nvPr>
        </p:nvGraphicFramePr>
        <p:xfrm>
          <a:off x="814809" y="359448"/>
          <a:ext cx="10476960" cy="5658576"/>
        </p:xfrm>
        <a:graphic>
          <a:graphicData uri="http://schemas.openxmlformats.org/drawingml/2006/table">
            <a:tbl>
              <a:tblPr firstRow="1" bandRow="1">
                <a:tableStyleId>{2D5ABB26-0587-4C30-8999-92F81FD0307C}</a:tableStyleId>
              </a:tblPr>
              <a:tblGrid>
                <a:gridCol w="698464">
                  <a:extLst>
                    <a:ext uri="{9D8B030D-6E8A-4147-A177-3AD203B41FA5}">
                      <a16:colId xmlns:a16="http://schemas.microsoft.com/office/drawing/2014/main" val="172791972"/>
                    </a:ext>
                  </a:extLst>
                </a:gridCol>
                <a:gridCol w="698464">
                  <a:extLst>
                    <a:ext uri="{9D8B030D-6E8A-4147-A177-3AD203B41FA5}">
                      <a16:colId xmlns:a16="http://schemas.microsoft.com/office/drawing/2014/main" val="1784535463"/>
                    </a:ext>
                  </a:extLst>
                </a:gridCol>
                <a:gridCol w="698464">
                  <a:extLst>
                    <a:ext uri="{9D8B030D-6E8A-4147-A177-3AD203B41FA5}">
                      <a16:colId xmlns:a16="http://schemas.microsoft.com/office/drawing/2014/main" val="1081216278"/>
                    </a:ext>
                  </a:extLst>
                </a:gridCol>
                <a:gridCol w="698464">
                  <a:extLst>
                    <a:ext uri="{9D8B030D-6E8A-4147-A177-3AD203B41FA5}">
                      <a16:colId xmlns:a16="http://schemas.microsoft.com/office/drawing/2014/main" val="4287857940"/>
                    </a:ext>
                  </a:extLst>
                </a:gridCol>
                <a:gridCol w="698464">
                  <a:extLst>
                    <a:ext uri="{9D8B030D-6E8A-4147-A177-3AD203B41FA5}">
                      <a16:colId xmlns:a16="http://schemas.microsoft.com/office/drawing/2014/main" val="884235608"/>
                    </a:ext>
                  </a:extLst>
                </a:gridCol>
                <a:gridCol w="698464">
                  <a:extLst>
                    <a:ext uri="{9D8B030D-6E8A-4147-A177-3AD203B41FA5}">
                      <a16:colId xmlns:a16="http://schemas.microsoft.com/office/drawing/2014/main" val="2555034"/>
                    </a:ext>
                  </a:extLst>
                </a:gridCol>
                <a:gridCol w="698464">
                  <a:extLst>
                    <a:ext uri="{9D8B030D-6E8A-4147-A177-3AD203B41FA5}">
                      <a16:colId xmlns:a16="http://schemas.microsoft.com/office/drawing/2014/main" val="413596348"/>
                    </a:ext>
                  </a:extLst>
                </a:gridCol>
                <a:gridCol w="698464">
                  <a:extLst>
                    <a:ext uri="{9D8B030D-6E8A-4147-A177-3AD203B41FA5}">
                      <a16:colId xmlns:a16="http://schemas.microsoft.com/office/drawing/2014/main" val="4118900394"/>
                    </a:ext>
                  </a:extLst>
                </a:gridCol>
                <a:gridCol w="698464">
                  <a:extLst>
                    <a:ext uri="{9D8B030D-6E8A-4147-A177-3AD203B41FA5}">
                      <a16:colId xmlns:a16="http://schemas.microsoft.com/office/drawing/2014/main" val="718780271"/>
                    </a:ext>
                  </a:extLst>
                </a:gridCol>
                <a:gridCol w="698464">
                  <a:extLst>
                    <a:ext uri="{9D8B030D-6E8A-4147-A177-3AD203B41FA5}">
                      <a16:colId xmlns:a16="http://schemas.microsoft.com/office/drawing/2014/main" val="1447278988"/>
                    </a:ext>
                  </a:extLst>
                </a:gridCol>
                <a:gridCol w="698464">
                  <a:extLst>
                    <a:ext uri="{9D8B030D-6E8A-4147-A177-3AD203B41FA5}">
                      <a16:colId xmlns:a16="http://schemas.microsoft.com/office/drawing/2014/main" val="3627716661"/>
                    </a:ext>
                  </a:extLst>
                </a:gridCol>
                <a:gridCol w="698464">
                  <a:extLst>
                    <a:ext uri="{9D8B030D-6E8A-4147-A177-3AD203B41FA5}">
                      <a16:colId xmlns:a16="http://schemas.microsoft.com/office/drawing/2014/main" val="2249102740"/>
                    </a:ext>
                  </a:extLst>
                </a:gridCol>
                <a:gridCol w="698464">
                  <a:extLst>
                    <a:ext uri="{9D8B030D-6E8A-4147-A177-3AD203B41FA5}">
                      <a16:colId xmlns:a16="http://schemas.microsoft.com/office/drawing/2014/main" val="4062277323"/>
                    </a:ext>
                  </a:extLst>
                </a:gridCol>
                <a:gridCol w="698464">
                  <a:extLst>
                    <a:ext uri="{9D8B030D-6E8A-4147-A177-3AD203B41FA5}">
                      <a16:colId xmlns:a16="http://schemas.microsoft.com/office/drawing/2014/main" val="2627884593"/>
                    </a:ext>
                  </a:extLst>
                </a:gridCol>
                <a:gridCol w="698464">
                  <a:extLst>
                    <a:ext uri="{9D8B030D-6E8A-4147-A177-3AD203B41FA5}">
                      <a16:colId xmlns:a16="http://schemas.microsoft.com/office/drawing/2014/main" val="2416513975"/>
                    </a:ext>
                  </a:extLst>
                </a:gridCol>
              </a:tblGrid>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2593427"/>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3810537"/>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2817289"/>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4466583"/>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2972031"/>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3166575"/>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015621"/>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316061"/>
                  </a:ext>
                </a:extLst>
              </a:tr>
            </a:tbl>
          </a:graphicData>
        </a:graphic>
      </p:graphicFrame>
      <p:sp>
        <p:nvSpPr>
          <p:cNvPr id="5" name="TextBox 4">
            <a:extLst>
              <a:ext uri="{FF2B5EF4-FFF2-40B4-BE49-F238E27FC236}">
                <a16:creationId xmlns:a16="http://schemas.microsoft.com/office/drawing/2014/main" id="{FE7744BE-FA88-464B-9B2E-B97B64DFCE62}"/>
              </a:ext>
            </a:extLst>
          </p:cNvPr>
          <p:cNvSpPr txBox="1"/>
          <p:nvPr/>
        </p:nvSpPr>
        <p:spPr>
          <a:xfrm>
            <a:off x="5236655" y="6329275"/>
            <a:ext cx="1633268" cy="338554"/>
          </a:xfrm>
          <a:prstGeom prst="rect">
            <a:avLst/>
          </a:prstGeom>
          <a:noFill/>
        </p:spPr>
        <p:txBody>
          <a:bodyPr wrap="none" rtlCol="0">
            <a:spAutoFit/>
          </a:bodyPr>
          <a:lstStyle/>
          <a:p>
            <a:r>
              <a:rPr lang="el-GR" sz="1600" b="1" dirty="0">
                <a:latin typeface="Times New Roman" panose="02020603050405020304" pitchFamily="18" charset="0"/>
                <a:cs typeface="Times New Roman" panose="02020603050405020304" pitchFamily="18" charset="0"/>
              </a:rPr>
              <a:t>δ</a:t>
            </a:r>
            <a:r>
              <a:rPr lang="en-US" sz="1600" b="1" baseline="30000" dirty="0">
                <a:latin typeface="Times New Roman" panose="02020603050405020304" pitchFamily="18" charset="0"/>
                <a:cs typeface="Times New Roman" panose="02020603050405020304" pitchFamily="18" charset="0"/>
              </a:rPr>
              <a:t>13</a:t>
            </a:r>
            <a:r>
              <a:rPr lang="en-US" sz="1600" b="1" dirty="0">
                <a:latin typeface="Times New Roman" panose="02020603050405020304" pitchFamily="18" charset="0"/>
                <a:cs typeface="Times New Roman" panose="02020603050405020304" pitchFamily="18" charset="0"/>
              </a:rPr>
              <a:t>C (</a:t>
            </a:r>
            <a:r>
              <a:rPr lang="en-US" sz="1600" b="1" baseline="30000" dirty="0">
                <a:latin typeface="Times New Roman" panose="02020603050405020304" pitchFamily="18" charset="0"/>
                <a:cs typeface="Times New Roman" panose="02020603050405020304" pitchFamily="18" charset="0"/>
              </a:rPr>
              <a:t>0</a:t>
            </a:r>
            <a:r>
              <a:rPr lang="en-US" sz="1600" b="1" dirty="0">
                <a:latin typeface="Times New Roman" panose="02020603050405020304" pitchFamily="18" charset="0"/>
                <a:cs typeface="Times New Roman" panose="02020603050405020304" pitchFamily="18" charset="0"/>
              </a:rPr>
              <a:t>/</a:t>
            </a:r>
            <a:r>
              <a:rPr lang="en-US" sz="1600" b="1" baseline="-25000" dirty="0">
                <a:latin typeface="Times New Roman" panose="02020603050405020304" pitchFamily="18" charset="0"/>
                <a:cs typeface="Times New Roman" panose="02020603050405020304" pitchFamily="18" charset="0"/>
              </a:rPr>
              <a:t>00</a:t>
            </a:r>
            <a:r>
              <a:rPr lang="en-US" sz="1600" b="1" dirty="0">
                <a:latin typeface="Times New Roman" panose="02020603050405020304" pitchFamily="18" charset="0"/>
                <a:cs typeface="Times New Roman" panose="02020603050405020304" pitchFamily="18" charset="0"/>
              </a:rPr>
              <a:t> VPDB)</a:t>
            </a:r>
          </a:p>
        </p:txBody>
      </p:sp>
      <p:sp>
        <p:nvSpPr>
          <p:cNvPr id="6" name="TextBox 5">
            <a:extLst>
              <a:ext uri="{FF2B5EF4-FFF2-40B4-BE49-F238E27FC236}">
                <a16:creationId xmlns:a16="http://schemas.microsoft.com/office/drawing/2014/main" id="{215812F7-F77E-4AA6-90CD-F45FDE76D5AE}"/>
              </a:ext>
            </a:extLst>
          </p:cNvPr>
          <p:cNvSpPr txBox="1"/>
          <p:nvPr/>
        </p:nvSpPr>
        <p:spPr>
          <a:xfrm rot="16200000">
            <a:off x="-354007" y="3019459"/>
            <a:ext cx="1444498" cy="338554"/>
          </a:xfrm>
          <a:prstGeom prst="rect">
            <a:avLst/>
          </a:prstGeom>
          <a:noFill/>
        </p:spPr>
        <p:txBody>
          <a:bodyPr wrap="none" rtlCol="0">
            <a:spAutoFit/>
          </a:bodyPr>
          <a:lstStyle/>
          <a:p>
            <a:r>
              <a:rPr lang="el-GR" sz="1600" b="1" dirty="0">
                <a:latin typeface="Times New Roman" panose="02020603050405020304" pitchFamily="18" charset="0"/>
                <a:cs typeface="Times New Roman" panose="02020603050405020304" pitchFamily="18" charset="0"/>
              </a:rPr>
              <a:t>δ</a:t>
            </a:r>
            <a:r>
              <a:rPr lang="en-US" sz="1600" b="1" baseline="30000" dirty="0">
                <a:latin typeface="Times New Roman" panose="02020603050405020304" pitchFamily="18" charset="0"/>
                <a:cs typeface="Times New Roman" panose="02020603050405020304" pitchFamily="18" charset="0"/>
              </a:rPr>
              <a:t>15</a:t>
            </a:r>
            <a:r>
              <a:rPr lang="en-US" sz="1600" b="1" dirty="0">
                <a:latin typeface="Times New Roman" panose="02020603050405020304" pitchFamily="18" charset="0"/>
                <a:cs typeface="Times New Roman" panose="02020603050405020304" pitchFamily="18" charset="0"/>
              </a:rPr>
              <a:t>N (</a:t>
            </a:r>
            <a:r>
              <a:rPr lang="en-US" sz="1600" b="1" baseline="30000" dirty="0">
                <a:latin typeface="Times New Roman" panose="02020603050405020304" pitchFamily="18" charset="0"/>
                <a:cs typeface="Times New Roman" panose="02020603050405020304" pitchFamily="18" charset="0"/>
              </a:rPr>
              <a:t>0</a:t>
            </a:r>
            <a:r>
              <a:rPr lang="en-US" sz="1600" b="1" dirty="0">
                <a:latin typeface="Times New Roman" panose="02020603050405020304" pitchFamily="18" charset="0"/>
                <a:cs typeface="Times New Roman" panose="02020603050405020304" pitchFamily="18" charset="0"/>
              </a:rPr>
              <a:t>/</a:t>
            </a:r>
            <a:r>
              <a:rPr lang="en-US" sz="1600" b="1" baseline="-25000" dirty="0">
                <a:latin typeface="Times New Roman" panose="02020603050405020304" pitchFamily="18" charset="0"/>
                <a:cs typeface="Times New Roman" panose="02020603050405020304" pitchFamily="18" charset="0"/>
              </a:rPr>
              <a:t>00</a:t>
            </a:r>
            <a:r>
              <a:rPr lang="en-US" sz="1600" b="1" dirty="0">
                <a:latin typeface="Times New Roman" panose="02020603050405020304" pitchFamily="18" charset="0"/>
                <a:cs typeface="Times New Roman" panose="02020603050405020304" pitchFamily="18" charset="0"/>
              </a:rPr>
              <a:t> AIR)</a:t>
            </a:r>
          </a:p>
        </p:txBody>
      </p:sp>
      <p:sp>
        <p:nvSpPr>
          <p:cNvPr id="7" name="TextBox 6">
            <a:extLst>
              <a:ext uri="{FF2B5EF4-FFF2-40B4-BE49-F238E27FC236}">
                <a16:creationId xmlns:a16="http://schemas.microsoft.com/office/drawing/2014/main" id="{D7EFD3AF-5881-4030-8028-922329A29882}"/>
              </a:ext>
            </a:extLst>
          </p:cNvPr>
          <p:cNvSpPr txBox="1"/>
          <p:nvPr/>
        </p:nvSpPr>
        <p:spPr>
          <a:xfrm>
            <a:off x="585419" y="6001354"/>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-23</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4955812-068B-4300-A976-FEC747055BC4}"/>
              </a:ext>
            </a:extLst>
          </p:cNvPr>
          <p:cNvSpPr txBox="1"/>
          <p:nvPr/>
        </p:nvSpPr>
        <p:spPr>
          <a:xfrm>
            <a:off x="1265165" y="6018024"/>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-22</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CAD36C4-8764-4321-A463-A2798E1ED700}"/>
              </a:ext>
            </a:extLst>
          </p:cNvPr>
          <p:cNvSpPr txBox="1"/>
          <p:nvPr/>
        </p:nvSpPr>
        <p:spPr>
          <a:xfrm>
            <a:off x="1944911" y="6018024"/>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-21</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E77544-64B5-4169-B210-8D5FB20E30CB}"/>
              </a:ext>
            </a:extLst>
          </p:cNvPr>
          <p:cNvSpPr txBox="1"/>
          <p:nvPr/>
        </p:nvSpPr>
        <p:spPr>
          <a:xfrm>
            <a:off x="2681716" y="6030429"/>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E7EA009-D7F0-4641-AF3D-95452441C96E}"/>
              </a:ext>
            </a:extLst>
          </p:cNvPr>
          <p:cNvSpPr txBox="1"/>
          <p:nvPr/>
        </p:nvSpPr>
        <p:spPr>
          <a:xfrm>
            <a:off x="3369289" y="6023341"/>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-19</a:t>
            </a: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A6914FF-2C67-4301-BA29-1425AD479D48}"/>
              </a:ext>
            </a:extLst>
          </p:cNvPr>
          <p:cNvSpPr txBox="1"/>
          <p:nvPr/>
        </p:nvSpPr>
        <p:spPr>
          <a:xfrm>
            <a:off x="4068471"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-18</a:t>
            </a: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FB19645-D01B-439E-AC86-FEA14C8A2504}"/>
              </a:ext>
            </a:extLst>
          </p:cNvPr>
          <p:cNvSpPr txBox="1"/>
          <p:nvPr/>
        </p:nvSpPr>
        <p:spPr>
          <a:xfrm>
            <a:off x="4746387"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-17</a:t>
            </a:r>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F2D337E-49EA-4A07-93FF-9294A67E4BF9}"/>
              </a:ext>
            </a:extLst>
          </p:cNvPr>
          <p:cNvSpPr txBox="1"/>
          <p:nvPr/>
        </p:nvSpPr>
        <p:spPr>
          <a:xfrm>
            <a:off x="5448134"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-16</a:t>
            </a:r>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DC8649D-70C7-41EC-B846-0FC4E38E5416}"/>
              </a:ext>
            </a:extLst>
          </p:cNvPr>
          <p:cNvSpPr txBox="1"/>
          <p:nvPr/>
        </p:nvSpPr>
        <p:spPr>
          <a:xfrm>
            <a:off x="6142797" y="6012708"/>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94AC4F4-9C20-4D07-B426-35A271EA3143}"/>
              </a:ext>
            </a:extLst>
          </p:cNvPr>
          <p:cNvSpPr txBox="1"/>
          <p:nvPr/>
        </p:nvSpPr>
        <p:spPr>
          <a:xfrm>
            <a:off x="6823218"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-14</a:t>
            </a:r>
            <a:endParaRPr lang="en-US"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574F3D2-A179-4C3A-BE11-36D24954E29A}"/>
              </a:ext>
            </a:extLst>
          </p:cNvPr>
          <p:cNvSpPr txBox="1"/>
          <p:nvPr/>
        </p:nvSpPr>
        <p:spPr>
          <a:xfrm>
            <a:off x="7541492"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-13</a:t>
            </a:r>
            <a:endParaRPr lang="en-US"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0F75C20-5247-41CE-836D-80022E1BD03C}"/>
              </a:ext>
            </a:extLst>
          </p:cNvPr>
          <p:cNvSpPr txBox="1"/>
          <p:nvPr/>
        </p:nvSpPr>
        <p:spPr>
          <a:xfrm>
            <a:off x="8232277" y="6012708"/>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C7B9818-D0EA-495A-9F72-F3E6E23EE4CC}"/>
              </a:ext>
            </a:extLst>
          </p:cNvPr>
          <p:cNvSpPr txBox="1"/>
          <p:nvPr/>
        </p:nvSpPr>
        <p:spPr>
          <a:xfrm>
            <a:off x="8939917" y="6019796"/>
            <a:ext cx="451149"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-11</a:t>
            </a: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B71A030-AD45-4559-BB54-DFB21C92AA7E}"/>
              </a:ext>
            </a:extLst>
          </p:cNvPr>
          <p:cNvSpPr txBox="1"/>
          <p:nvPr/>
        </p:nvSpPr>
        <p:spPr>
          <a:xfrm>
            <a:off x="9614511" y="6012708"/>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42DED5D-1FCB-4BD2-9E0F-84B7FB359A5C}"/>
              </a:ext>
            </a:extLst>
          </p:cNvPr>
          <p:cNvSpPr txBox="1"/>
          <p:nvPr/>
        </p:nvSpPr>
        <p:spPr>
          <a:xfrm>
            <a:off x="10368278" y="6012708"/>
            <a:ext cx="35618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B24CAAF-1803-4C79-8AF5-A88BE49D5292}"/>
              </a:ext>
            </a:extLst>
          </p:cNvPr>
          <p:cNvSpPr txBox="1"/>
          <p:nvPr/>
        </p:nvSpPr>
        <p:spPr>
          <a:xfrm>
            <a:off x="11083060" y="6019796"/>
            <a:ext cx="45114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4C4136A-949A-4043-B7B8-5E7C61C6DF3A}"/>
              </a:ext>
            </a:extLst>
          </p:cNvPr>
          <p:cNvSpPr txBox="1"/>
          <p:nvPr/>
        </p:nvSpPr>
        <p:spPr>
          <a:xfrm>
            <a:off x="459444" y="5152642"/>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13F24F0-DB49-4674-8F60-B1A21D892E63}"/>
              </a:ext>
            </a:extLst>
          </p:cNvPr>
          <p:cNvSpPr txBox="1"/>
          <p:nvPr/>
        </p:nvSpPr>
        <p:spPr>
          <a:xfrm>
            <a:off x="455994" y="4359116"/>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EEBFA77-C806-427D-BC08-8CC31CDD9F62}"/>
              </a:ext>
            </a:extLst>
          </p:cNvPr>
          <p:cNvSpPr txBox="1"/>
          <p:nvPr/>
        </p:nvSpPr>
        <p:spPr>
          <a:xfrm>
            <a:off x="452517" y="3649047"/>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1E3AD67-0986-43E3-9BAC-C7E1B93FC41F}"/>
              </a:ext>
            </a:extLst>
          </p:cNvPr>
          <p:cNvSpPr txBox="1"/>
          <p:nvPr/>
        </p:nvSpPr>
        <p:spPr>
          <a:xfrm>
            <a:off x="463056" y="2975248"/>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86744B3-DABC-4089-A3D8-0F57939C50F1}"/>
              </a:ext>
            </a:extLst>
          </p:cNvPr>
          <p:cNvSpPr txBox="1"/>
          <p:nvPr/>
        </p:nvSpPr>
        <p:spPr>
          <a:xfrm>
            <a:off x="452423" y="2289051"/>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7</a:t>
            </a: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5DAE4BB-08D5-4253-9FEE-9B3159876D9D}"/>
              </a:ext>
            </a:extLst>
          </p:cNvPr>
          <p:cNvSpPr txBox="1"/>
          <p:nvPr/>
        </p:nvSpPr>
        <p:spPr>
          <a:xfrm>
            <a:off x="448811" y="1562087"/>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BCC56DD9-CDCD-4D7F-BA8C-E4958800A760}"/>
              </a:ext>
            </a:extLst>
          </p:cNvPr>
          <p:cNvSpPr txBox="1"/>
          <p:nvPr/>
        </p:nvSpPr>
        <p:spPr>
          <a:xfrm>
            <a:off x="463056" y="891068"/>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918713B5-C187-4F87-83D8-044C61B92862}"/>
              </a:ext>
            </a:extLst>
          </p:cNvPr>
          <p:cNvSpPr txBox="1"/>
          <p:nvPr/>
        </p:nvSpPr>
        <p:spPr>
          <a:xfrm>
            <a:off x="462987" y="5772883"/>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B41AFFF1-BC85-42A3-B692-3D5993DFD107}"/>
              </a:ext>
            </a:extLst>
          </p:cNvPr>
          <p:cNvSpPr txBox="1"/>
          <p:nvPr/>
        </p:nvSpPr>
        <p:spPr>
          <a:xfrm>
            <a:off x="431088" y="266819"/>
            <a:ext cx="38985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p:txBody>
      </p:sp>
      <p:cxnSp>
        <p:nvCxnSpPr>
          <p:cNvPr id="32" name="Straight Arrow Connector 31">
            <a:extLst>
              <a:ext uri="{FF2B5EF4-FFF2-40B4-BE49-F238E27FC236}">
                <a16:creationId xmlns:a16="http://schemas.microsoft.com/office/drawing/2014/main" id="{5DD6052A-9931-406F-8213-4F95105D17AE}"/>
              </a:ext>
            </a:extLst>
          </p:cNvPr>
          <p:cNvCxnSpPr>
            <a:cxnSpLocks/>
          </p:cNvCxnSpPr>
          <p:nvPr/>
        </p:nvCxnSpPr>
        <p:spPr>
          <a:xfrm flipV="1">
            <a:off x="1089738" y="891068"/>
            <a:ext cx="0" cy="4600128"/>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2F91D5DC-2CC3-4DA1-A9B5-F5152AAF97ED}"/>
              </a:ext>
            </a:extLst>
          </p:cNvPr>
          <p:cNvSpPr txBox="1"/>
          <p:nvPr/>
        </p:nvSpPr>
        <p:spPr>
          <a:xfrm rot="16200000">
            <a:off x="22407" y="3105834"/>
            <a:ext cx="2942216" cy="646331"/>
          </a:xfrm>
          <a:prstGeom prst="rect">
            <a:avLst/>
          </a:prstGeom>
          <a:solidFill>
            <a:schemeClr val="bg1"/>
          </a:solidFill>
        </p:spPr>
        <p:txBody>
          <a:bodyPr wrap="none" rtlCol="0">
            <a:spAutoFit/>
          </a:bodyPr>
          <a:lstStyle/>
          <a:p>
            <a:r>
              <a:rPr lang="en-US" dirty="0"/>
              <a:t>INCREASING TROPHIC LEVEL, </a:t>
            </a:r>
          </a:p>
          <a:p>
            <a:pPr algn="ctr"/>
            <a:r>
              <a:rPr lang="en-US" dirty="0"/>
              <a:t>HIGHER SALINITY</a:t>
            </a:r>
          </a:p>
        </p:txBody>
      </p:sp>
      <p:cxnSp>
        <p:nvCxnSpPr>
          <p:cNvPr id="34" name="Straight Arrow Connector 33">
            <a:extLst>
              <a:ext uri="{FF2B5EF4-FFF2-40B4-BE49-F238E27FC236}">
                <a16:creationId xmlns:a16="http://schemas.microsoft.com/office/drawing/2014/main" id="{1F162E19-F989-45EC-9814-854B8B0CAD80}"/>
              </a:ext>
            </a:extLst>
          </p:cNvPr>
          <p:cNvCxnSpPr>
            <a:cxnSpLocks/>
          </p:cNvCxnSpPr>
          <p:nvPr/>
        </p:nvCxnSpPr>
        <p:spPr>
          <a:xfrm>
            <a:off x="2832634" y="5634660"/>
            <a:ext cx="6107283" cy="0"/>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922FF504-C703-4CD8-BF75-86C0198D68A8}"/>
              </a:ext>
            </a:extLst>
          </p:cNvPr>
          <p:cNvSpPr txBox="1"/>
          <p:nvPr/>
        </p:nvSpPr>
        <p:spPr>
          <a:xfrm>
            <a:off x="1699812" y="5204153"/>
            <a:ext cx="1064715" cy="646331"/>
          </a:xfrm>
          <a:prstGeom prst="rect">
            <a:avLst/>
          </a:prstGeom>
          <a:solidFill>
            <a:schemeClr val="bg1"/>
          </a:solidFill>
        </p:spPr>
        <p:txBody>
          <a:bodyPr wrap="none" rtlCol="0">
            <a:spAutoFit/>
          </a:bodyPr>
          <a:lstStyle/>
          <a:p>
            <a:r>
              <a:rPr lang="en-US" dirty="0"/>
              <a:t>MORE C3</a:t>
            </a:r>
          </a:p>
          <a:p>
            <a:pPr algn="ctr"/>
            <a:r>
              <a:rPr lang="en-US" dirty="0"/>
              <a:t>PLANTS</a:t>
            </a:r>
          </a:p>
        </p:txBody>
      </p:sp>
      <p:sp>
        <p:nvSpPr>
          <p:cNvPr id="36" name="TextBox 35">
            <a:extLst>
              <a:ext uri="{FF2B5EF4-FFF2-40B4-BE49-F238E27FC236}">
                <a16:creationId xmlns:a16="http://schemas.microsoft.com/office/drawing/2014/main" id="{677709B6-3CDE-4282-BC09-5AA2C687FF9A}"/>
              </a:ext>
            </a:extLst>
          </p:cNvPr>
          <p:cNvSpPr txBox="1"/>
          <p:nvPr/>
        </p:nvSpPr>
        <p:spPr>
          <a:xfrm>
            <a:off x="9165491" y="5295829"/>
            <a:ext cx="1064715" cy="646331"/>
          </a:xfrm>
          <a:prstGeom prst="rect">
            <a:avLst/>
          </a:prstGeom>
          <a:solidFill>
            <a:schemeClr val="bg1"/>
          </a:solidFill>
        </p:spPr>
        <p:txBody>
          <a:bodyPr wrap="none" rtlCol="0">
            <a:spAutoFit/>
          </a:bodyPr>
          <a:lstStyle/>
          <a:p>
            <a:r>
              <a:rPr lang="en-US" dirty="0"/>
              <a:t>MORE C4</a:t>
            </a:r>
          </a:p>
          <a:p>
            <a:pPr algn="ctr"/>
            <a:r>
              <a:rPr lang="en-US" dirty="0"/>
              <a:t>PLANTS</a:t>
            </a:r>
          </a:p>
        </p:txBody>
      </p:sp>
    </p:spTree>
    <p:extLst>
      <p:ext uri="{BB962C8B-B14F-4D97-AF65-F5344CB8AC3E}">
        <p14:creationId xmlns:p14="http://schemas.microsoft.com/office/powerpoint/2010/main" val="370882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325F31-2D23-4409-9AFD-CF3ED5BBE494}"/>
              </a:ext>
            </a:extLst>
          </p:cNvPr>
          <p:cNvSpPr txBox="1"/>
          <p:nvPr/>
        </p:nvSpPr>
        <p:spPr>
          <a:xfrm>
            <a:off x="609600" y="457200"/>
            <a:ext cx="1854097" cy="369332"/>
          </a:xfrm>
          <a:prstGeom prst="rect">
            <a:avLst/>
          </a:prstGeom>
          <a:noFill/>
        </p:spPr>
        <p:txBody>
          <a:bodyPr wrap="none" rtlCol="0">
            <a:spAutoFit/>
          </a:bodyPr>
          <a:lstStyle/>
          <a:p>
            <a:r>
              <a:rPr lang="en-US" b="1" dirty="0"/>
              <a:t>Instructor’s Note:</a:t>
            </a:r>
          </a:p>
        </p:txBody>
      </p:sp>
      <p:sp>
        <p:nvSpPr>
          <p:cNvPr id="5" name="TextBox 4">
            <a:extLst>
              <a:ext uri="{FF2B5EF4-FFF2-40B4-BE49-F238E27FC236}">
                <a16:creationId xmlns:a16="http://schemas.microsoft.com/office/drawing/2014/main" id="{607481D6-75EB-4556-B087-804B4B2DD7D7}"/>
              </a:ext>
            </a:extLst>
          </p:cNvPr>
          <p:cNvSpPr txBox="1"/>
          <p:nvPr/>
        </p:nvSpPr>
        <p:spPr>
          <a:xfrm>
            <a:off x="712380" y="1585254"/>
            <a:ext cx="10833625" cy="2585323"/>
          </a:xfrm>
          <a:prstGeom prst="rect">
            <a:avLst/>
          </a:prstGeom>
          <a:noFill/>
        </p:spPr>
        <p:txBody>
          <a:bodyPr wrap="square">
            <a:spAutoFit/>
          </a:bodyPr>
          <a:lstStyle/>
          <a:p>
            <a:r>
              <a:rPr lang="en-US" dirty="0"/>
              <a:t>Review the diets of cattle between the Upper and Lower Coastal Plains (you may want to leave the notes on the board for students to reference while they’re answering discussion questions).</a:t>
            </a:r>
          </a:p>
          <a:p>
            <a:endParaRPr lang="en-US" dirty="0"/>
          </a:p>
          <a:p>
            <a:r>
              <a:rPr lang="en-US" dirty="0"/>
              <a:t>A blank graph is included in this resource guide if you would like to plot the first few samples with the class via projector.</a:t>
            </a:r>
          </a:p>
          <a:p>
            <a:endParaRPr lang="en-US" dirty="0"/>
          </a:p>
          <a:p>
            <a:r>
              <a:rPr lang="en-US" dirty="0"/>
              <a:t>You may want to encourage students to use different colors/symbols while plotting points. For example, students may want to plot the Upper Coastal Plain points in blue or with a circle, while they may want to plot the Lower Coastal Plain points in red or a square.</a:t>
            </a:r>
          </a:p>
        </p:txBody>
      </p:sp>
    </p:spTree>
    <p:extLst>
      <p:ext uri="{BB962C8B-B14F-4D97-AF65-F5344CB8AC3E}">
        <p14:creationId xmlns:p14="http://schemas.microsoft.com/office/powerpoint/2010/main" val="381931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2">
            <a:extLst>
              <a:ext uri="{FF2B5EF4-FFF2-40B4-BE49-F238E27FC236}">
                <a16:creationId xmlns:a16="http://schemas.microsoft.com/office/drawing/2014/main" id="{3B4373B0-0BB0-4A65-8581-C88CAC6624DA}"/>
              </a:ext>
            </a:extLst>
          </p:cNvPr>
          <p:cNvGraphicFramePr>
            <a:graphicFrameLocks noGrp="1"/>
          </p:cNvGraphicFramePr>
          <p:nvPr>
            <p:extLst>
              <p:ext uri="{D42A27DB-BD31-4B8C-83A1-F6EECF244321}">
                <p14:modId xmlns:p14="http://schemas.microsoft.com/office/powerpoint/2010/main" val="2712938760"/>
              </p:ext>
            </p:extLst>
          </p:nvPr>
        </p:nvGraphicFramePr>
        <p:xfrm>
          <a:off x="814809" y="359448"/>
          <a:ext cx="10476960" cy="5658576"/>
        </p:xfrm>
        <a:graphic>
          <a:graphicData uri="http://schemas.openxmlformats.org/drawingml/2006/table">
            <a:tbl>
              <a:tblPr firstRow="1" bandRow="1">
                <a:tableStyleId>{2D5ABB26-0587-4C30-8999-92F81FD0307C}</a:tableStyleId>
              </a:tblPr>
              <a:tblGrid>
                <a:gridCol w="698464">
                  <a:extLst>
                    <a:ext uri="{9D8B030D-6E8A-4147-A177-3AD203B41FA5}">
                      <a16:colId xmlns:a16="http://schemas.microsoft.com/office/drawing/2014/main" val="172791972"/>
                    </a:ext>
                  </a:extLst>
                </a:gridCol>
                <a:gridCol w="698464">
                  <a:extLst>
                    <a:ext uri="{9D8B030D-6E8A-4147-A177-3AD203B41FA5}">
                      <a16:colId xmlns:a16="http://schemas.microsoft.com/office/drawing/2014/main" val="1784535463"/>
                    </a:ext>
                  </a:extLst>
                </a:gridCol>
                <a:gridCol w="698464">
                  <a:extLst>
                    <a:ext uri="{9D8B030D-6E8A-4147-A177-3AD203B41FA5}">
                      <a16:colId xmlns:a16="http://schemas.microsoft.com/office/drawing/2014/main" val="1081216278"/>
                    </a:ext>
                  </a:extLst>
                </a:gridCol>
                <a:gridCol w="698464">
                  <a:extLst>
                    <a:ext uri="{9D8B030D-6E8A-4147-A177-3AD203B41FA5}">
                      <a16:colId xmlns:a16="http://schemas.microsoft.com/office/drawing/2014/main" val="4287857940"/>
                    </a:ext>
                  </a:extLst>
                </a:gridCol>
                <a:gridCol w="698464">
                  <a:extLst>
                    <a:ext uri="{9D8B030D-6E8A-4147-A177-3AD203B41FA5}">
                      <a16:colId xmlns:a16="http://schemas.microsoft.com/office/drawing/2014/main" val="884235608"/>
                    </a:ext>
                  </a:extLst>
                </a:gridCol>
                <a:gridCol w="698464">
                  <a:extLst>
                    <a:ext uri="{9D8B030D-6E8A-4147-A177-3AD203B41FA5}">
                      <a16:colId xmlns:a16="http://schemas.microsoft.com/office/drawing/2014/main" val="2555034"/>
                    </a:ext>
                  </a:extLst>
                </a:gridCol>
                <a:gridCol w="698464">
                  <a:extLst>
                    <a:ext uri="{9D8B030D-6E8A-4147-A177-3AD203B41FA5}">
                      <a16:colId xmlns:a16="http://schemas.microsoft.com/office/drawing/2014/main" val="413596348"/>
                    </a:ext>
                  </a:extLst>
                </a:gridCol>
                <a:gridCol w="698464">
                  <a:extLst>
                    <a:ext uri="{9D8B030D-6E8A-4147-A177-3AD203B41FA5}">
                      <a16:colId xmlns:a16="http://schemas.microsoft.com/office/drawing/2014/main" val="4118900394"/>
                    </a:ext>
                  </a:extLst>
                </a:gridCol>
                <a:gridCol w="698464">
                  <a:extLst>
                    <a:ext uri="{9D8B030D-6E8A-4147-A177-3AD203B41FA5}">
                      <a16:colId xmlns:a16="http://schemas.microsoft.com/office/drawing/2014/main" val="718780271"/>
                    </a:ext>
                  </a:extLst>
                </a:gridCol>
                <a:gridCol w="698464">
                  <a:extLst>
                    <a:ext uri="{9D8B030D-6E8A-4147-A177-3AD203B41FA5}">
                      <a16:colId xmlns:a16="http://schemas.microsoft.com/office/drawing/2014/main" val="1447278988"/>
                    </a:ext>
                  </a:extLst>
                </a:gridCol>
                <a:gridCol w="698464">
                  <a:extLst>
                    <a:ext uri="{9D8B030D-6E8A-4147-A177-3AD203B41FA5}">
                      <a16:colId xmlns:a16="http://schemas.microsoft.com/office/drawing/2014/main" val="3627716661"/>
                    </a:ext>
                  </a:extLst>
                </a:gridCol>
                <a:gridCol w="698464">
                  <a:extLst>
                    <a:ext uri="{9D8B030D-6E8A-4147-A177-3AD203B41FA5}">
                      <a16:colId xmlns:a16="http://schemas.microsoft.com/office/drawing/2014/main" val="2249102740"/>
                    </a:ext>
                  </a:extLst>
                </a:gridCol>
                <a:gridCol w="698464">
                  <a:extLst>
                    <a:ext uri="{9D8B030D-6E8A-4147-A177-3AD203B41FA5}">
                      <a16:colId xmlns:a16="http://schemas.microsoft.com/office/drawing/2014/main" val="4062277323"/>
                    </a:ext>
                  </a:extLst>
                </a:gridCol>
                <a:gridCol w="698464">
                  <a:extLst>
                    <a:ext uri="{9D8B030D-6E8A-4147-A177-3AD203B41FA5}">
                      <a16:colId xmlns:a16="http://schemas.microsoft.com/office/drawing/2014/main" val="2627884593"/>
                    </a:ext>
                  </a:extLst>
                </a:gridCol>
                <a:gridCol w="698464">
                  <a:extLst>
                    <a:ext uri="{9D8B030D-6E8A-4147-A177-3AD203B41FA5}">
                      <a16:colId xmlns:a16="http://schemas.microsoft.com/office/drawing/2014/main" val="2416513975"/>
                    </a:ext>
                  </a:extLst>
                </a:gridCol>
              </a:tblGrid>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2593427"/>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3810537"/>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2817289"/>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4466583"/>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2972031"/>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3166575"/>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015621"/>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316061"/>
                  </a:ext>
                </a:extLst>
              </a:tr>
            </a:tbl>
          </a:graphicData>
        </a:graphic>
      </p:graphicFrame>
      <p:sp>
        <p:nvSpPr>
          <p:cNvPr id="5" name="TextBox 4">
            <a:extLst>
              <a:ext uri="{FF2B5EF4-FFF2-40B4-BE49-F238E27FC236}">
                <a16:creationId xmlns:a16="http://schemas.microsoft.com/office/drawing/2014/main" id="{6A1CE87B-7408-4793-ADE0-1E609CCE7E6B}"/>
              </a:ext>
            </a:extLst>
          </p:cNvPr>
          <p:cNvSpPr txBox="1"/>
          <p:nvPr/>
        </p:nvSpPr>
        <p:spPr>
          <a:xfrm>
            <a:off x="5236655" y="6329275"/>
            <a:ext cx="1633268" cy="338554"/>
          </a:xfrm>
          <a:prstGeom prst="rect">
            <a:avLst/>
          </a:prstGeom>
          <a:noFill/>
        </p:spPr>
        <p:txBody>
          <a:bodyPr wrap="none" rtlCol="0">
            <a:spAutoFit/>
          </a:bodyPr>
          <a:lstStyle/>
          <a:p>
            <a:r>
              <a:rPr lang="el-GR" sz="1600" b="1" dirty="0">
                <a:latin typeface="Times New Roman" panose="02020603050405020304" pitchFamily="18" charset="0"/>
                <a:cs typeface="Times New Roman" panose="02020603050405020304" pitchFamily="18" charset="0"/>
              </a:rPr>
              <a:t>δ</a:t>
            </a:r>
            <a:r>
              <a:rPr lang="en-US" sz="1600" b="1" baseline="30000" dirty="0">
                <a:latin typeface="Times New Roman" panose="02020603050405020304" pitchFamily="18" charset="0"/>
                <a:cs typeface="Times New Roman" panose="02020603050405020304" pitchFamily="18" charset="0"/>
              </a:rPr>
              <a:t>13</a:t>
            </a:r>
            <a:r>
              <a:rPr lang="en-US" sz="1600" b="1" dirty="0">
                <a:latin typeface="Times New Roman" panose="02020603050405020304" pitchFamily="18" charset="0"/>
                <a:cs typeface="Times New Roman" panose="02020603050405020304" pitchFamily="18" charset="0"/>
              </a:rPr>
              <a:t>C (</a:t>
            </a:r>
            <a:r>
              <a:rPr lang="en-US" sz="1600" b="1" baseline="30000" dirty="0">
                <a:latin typeface="Times New Roman" panose="02020603050405020304" pitchFamily="18" charset="0"/>
                <a:cs typeface="Times New Roman" panose="02020603050405020304" pitchFamily="18" charset="0"/>
              </a:rPr>
              <a:t>0</a:t>
            </a:r>
            <a:r>
              <a:rPr lang="en-US" sz="1600" b="1" dirty="0">
                <a:latin typeface="Times New Roman" panose="02020603050405020304" pitchFamily="18" charset="0"/>
                <a:cs typeface="Times New Roman" panose="02020603050405020304" pitchFamily="18" charset="0"/>
              </a:rPr>
              <a:t>/</a:t>
            </a:r>
            <a:r>
              <a:rPr lang="en-US" sz="1600" b="1" baseline="-25000" dirty="0">
                <a:latin typeface="Times New Roman" panose="02020603050405020304" pitchFamily="18" charset="0"/>
                <a:cs typeface="Times New Roman" panose="02020603050405020304" pitchFamily="18" charset="0"/>
              </a:rPr>
              <a:t>00</a:t>
            </a:r>
            <a:r>
              <a:rPr lang="en-US" sz="1600" b="1" dirty="0">
                <a:latin typeface="Times New Roman" panose="02020603050405020304" pitchFamily="18" charset="0"/>
                <a:cs typeface="Times New Roman" panose="02020603050405020304" pitchFamily="18" charset="0"/>
              </a:rPr>
              <a:t> VPDB)</a:t>
            </a:r>
          </a:p>
        </p:txBody>
      </p:sp>
      <p:sp>
        <p:nvSpPr>
          <p:cNvPr id="6" name="TextBox 5">
            <a:extLst>
              <a:ext uri="{FF2B5EF4-FFF2-40B4-BE49-F238E27FC236}">
                <a16:creationId xmlns:a16="http://schemas.microsoft.com/office/drawing/2014/main" id="{273B5711-5CEA-4CC2-972E-BBEC6E7B8D63}"/>
              </a:ext>
            </a:extLst>
          </p:cNvPr>
          <p:cNvSpPr txBox="1"/>
          <p:nvPr/>
        </p:nvSpPr>
        <p:spPr>
          <a:xfrm rot="16200000">
            <a:off x="-354007" y="3019459"/>
            <a:ext cx="1444498" cy="338554"/>
          </a:xfrm>
          <a:prstGeom prst="rect">
            <a:avLst/>
          </a:prstGeom>
          <a:noFill/>
        </p:spPr>
        <p:txBody>
          <a:bodyPr wrap="none" rtlCol="0">
            <a:spAutoFit/>
          </a:bodyPr>
          <a:lstStyle/>
          <a:p>
            <a:r>
              <a:rPr lang="el-GR" sz="1600" b="1" dirty="0">
                <a:latin typeface="Times New Roman" panose="02020603050405020304" pitchFamily="18" charset="0"/>
                <a:cs typeface="Times New Roman" panose="02020603050405020304" pitchFamily="18" charset="0"/>
              </a:rPr>
              <a:t>δ</a:t>
            </a:r>
            <a:r>
              <a:rPr lang="en-US" sz="1600" b="1" baseline="30000" dirty="0">
                <a:latin typeface="Times New Roman" panose="02020603050405020304" pitchFamily="18" charset="0"/>
                <a:cs typeface="Times New Roman" panose="02020603050405020304" pitchFamily="18" charset="0"/>
              </a:rPr>
              <a:t>15</a:t>
            </a:r>
            <a:r>
              <a:rPr lang="en-US" sz="1600" b="1" dirty="0">
                <a:latin typeface="Times New Roman" panose="02020603050405020304" pitchFamily="18" charset="0"/>
                <a:cs typeface="Times New Roman" panose="02020603050405020304" pitchFamily="18" charset="0"/>
              </a:rPr>
              <a:t>N (</a:t>
            </a:r>
            <a:r>
              <a:rPr lang="en-US" sz="1600" b="1" baseline="30000" dirty="0">
                <a:latin typeface="Times New Roman" panose="02020603050405020304" pitchFamily="18" charset="0"/>
                <a:cs typeface="Times New Roman" panose="02020603050405020304" pitchFamily="18" charset="0"/>
              </a:rPr>
              <a:t>0</a:t>
            </a:r>
            <a:r>
              <a:rPr lang="en-US" sz="1600" b="1" dirty="0">
                <a:latin typeface="Times New Roman" panose="02020603050405020304" pitchFamily="18" charset="0"/>
                <a:cs typeface="Times New Roman" panose="02020603050405020304" pitchFamily="18" charset="0"/>
              </a:rPr>
              <a:t>/</a:t>
            </a:r>
            <a:r>
              <a:rPr lang="en-US" sz="1600" b="1" baseline="-25000" dirty="0">
                <a:latin typeface="Times New Roman" panose="02020603050405020304" pitchFamily="18" charset="0"/>
                <a:cs typeface="Times New Roman" panose="02020603050405020304" pitchFamily="18" charset="0"/>
              </a:rPr>
              <a:t>00</a:t>
            </a:r>
            <a:r>
              <a:rPr lang="en-US" sz="1600" b="1" dirty="0">
                <a:latin typeface="Times New Roman" panose="02020603050405020304" pitchFamily="18" charset="0"/>
                <a:cs typeface="Times New Roman" panose="02020603050405020304" pitchFamily="18" charset="0"/>
              </a:rPr>
              <a:t> AIR)</a:t>
            </a:r>
          </a:p>
        </p:txBody>
      </p:sp>
      <p:sp>
        <p:nvSpPr>
          <p:cNvPr id="7" name="TextBox 6">
            <a:extLst>
              <a:ext uri="{FF2B5EF4-FFF2-40B4-BE49-F238E27FC236}">
                <a16:creationId xmlns:a16="http://schemas.microsoft.com/office/drawing/2014/main" id="{694086DB-1EE6-462D-97A0-F1148CE3A99E}"/>
              </a:ext>
            </a:extLst>
          </p:cNvPr>
          <p:cNvSpPr txBox="1"/>
          <p:nvPr/>
        </p:nvSpPr>
        <p:spPr>
          <a:xfrm>
            <a:off x="585419" y="6001354"/>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-23</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91FB882-AA6C-465B-B40B-10EE89E9BB88}"/>
              </a:ext>
            </a:extLst>
          </p:cNvPr>
          <p:cNvSpPr txBox="1"/>
          <p:nvPr/>
        </p:nvSpPr>
        <p:spPr>
          <a:xfrm>
            <a:off x="1265165" y="6018024"/>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-22</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2FB755F-A1CD-4DE4-8339-CE264FC9CF50}"/>
              </a:ext>
            </a:extLst>
          </p:cNvPr>
          <p:cNvSpPr txBox="1"/>
          <p:nvPr/>
        </p:nvSpPr>
        <p:spPr>
          <a:xfrm>
            <a:off x="1944911" y="6018024"/>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-21</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B35AA81-83E3-479E-AEE5-985D69D7DB51}"/>
              </a:ext>
            </a:extLst>
          </p:cNvPr>
          <p:cNvSpPr txBox="1"/>
          <p:nvPr/>
        </p:nvSpPr>
        <p:spPr>
          <a:xfrm>
            <a:off x="2681716" y="6030429"/>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F9F0CD9-1A20-4623-8676-45EB4D5116E6}"/>
              </a:ext>
            </a:extLst>
          </p:cNvPr>
          <p:cNvSpPr txBox="1"/>
          <p:nvPr/>
        </p:nvSpPr>
        <p:spPr>
          <a:xfrm>
            <a:off x="3369289" y="6023341"/>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-19</a:t>
            </a: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06FB81C-BEE9-486A-912F-F49C81CFA536}"/>
              </a:ext>
            </a:extLst>
          </p:cNvPr>
          <p:cNvSpPr txBox="1"/>
          <p:nvPr/>
        </p:nvSpPr>
        <p:spPr>
          <a:xfrm>
            <a:off x="4068471"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-18</a:t>
            </a: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7E2929E-C942-4CE4-801E-CA272A2E5DC0}"/>
              </a:ext>
            </a:extLst>
          </p:cNvPr>
          <p:cNvSpPr txBox="1"/>
          <p:nvPr/>
        </p:nvSpPr>
        <p:spPr>
          <a:xfrm>
            <a:off x="4746387"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-17</a:t>
            </a:r>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07C4995-3DF3-46AE-A825-55B50816F3B5}"/>
              </a:ext>
            </a:extLst>
          </p:cNvPr>
          <p:cNvSpPr txBox="1"/>
          <p:nvPr/>
        </p:nvSpPr>
        <p:spPr>
          <a:xfrm>
            <a:off x="5448134"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-16</a:t>
            </a:r>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CE9EF10-C4A8-4E75-85D9-C02B189F2317}"/>
              </a:ext>
            </a:extLst>
          </p:cNvPr>
          <p:cNvSpPr txBox="1"/>
          <p:nvPr/>
        </p:nvSpPr>
        <p:spPr>
          <a:xfrm>
            <a:off x="6142797" y="6012708"/>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4D0905D-06C8-447E-AB63-9F68423C5575}"/>
              </a:ext>
            </a:extLst>
          </p:cNvPr>
          <p:cNvSpPr txBox="1"/>
          <p:nvPr/>
        </p:nvSpPr>
        <p:spPr>
          <a:xfrm>
            <a:off x="6823218"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-14</a:t>
            </a:r>
            <a:endParaRPr lang="en-US"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51317E7-552A-41CB-BBB3-69EA4C1CEB0C}"/>
              </a:ext>
            </a:extLst>
          </p:cNvPr>
          <p:cNvSpPr txBox="1"/>
          <p:nvPr/>
        </p:nvSpPr>
        <p:spPr>
          <a:xfrm>
            <a:off x="7541492"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-13</a:t>
            </a:r>
            <a:endParaRPr lang="en-US"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3932EFF-F166-4ADD-BFE0-D372B48D958B}"/>
              </a:ext>
            </a:extLst>
          </p:cNvPr>
          <p:cNvSpPr txBox="1"/>
          <p:nvPr/>
        </p:nvSpPr>
        <p:spPr>
          <a:xfrm>
            <a:off x="8232277" y="6012708"/>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7367B2D-3712-4D40-80CC-0E4D05441E8A}"/>
              </a:ext>
            </a:extLst>
          </p:cNvPr>
          <p:cNvSpPr txBox="1"/>
          <p:nvPr/>
        </p:nvSpPr>
        <p:spPr>
          <a:xfrm>
            <a:off x="8939917" y="6019796"/>
            <a:ext cx="451149"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-11</a:t>
            </a: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CBE53AD8-FB0D-4FB0-9BE7-2CCEEB34AF2C}"/>
              </a:ext>
            </a:extLst>
          </p:cNvPr>
          <p:cNvSpPr txBox="1"/>
          <p:nvPr/>
        </p:nvSpPr>
        <p:spPr>
          <a:xfrm>
            <a:off x="9614511" y="6012708"/>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AB7E835-6D0F-46C0-BD6E-BD6001E8090E}"/>
              </a:ext>
            </a:extLst>
          </p:cNvPr>
          <p:cNvSpPr txBox="1"/>
          <p:nvPr/>
        </p:nvSpPr>
        <p:spPr>
          <a:xfrm>
            <a:off x="10368278" y="6012708"/>
            <a:ext cx="35618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0B03A00-8718-4E2B-A28D-B778DE2D49FA}"/>
              </a:ext>
            </a:extLst>
          </p:cNvPr>
          <p:cNvSpPr txBox="1"/>
          <p:nvPr/>
        </p:nvSpPr>
        <p:spPr>
          <a:xfrm>
            <a:off x="11083060" y="6019796"/>
            <a:ext cx="45114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43CC7CA-39AD-4CBC-88DC-0FD90151F381}"/>
              </a:ext>
            </a:extLst>
          </p:cNvPr>
          <p:cNvSpPr txBox="1"/>
          <p:nvPr/>
        </p:nvSpPr>
        <p:spPr>
          <a:xfrm>
            <a:off x="459444" y="5152642"/>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1C36FED4-290F-451A-9462-37A864D252A2}"/>
              </a:ext>
            </a:extLst>
          </p:cNvPr>
          <p:cNvSpPr txBox="1"/>
          <p:nvPr/>
        </p:nvSpPr>
        <p:spPr>
          <a:xfrm>
            <a:off x="455994" y="4359116"/>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DD03EC0-2CE3-4B2D-AB25-29F698F9C34A}"/>
              </a:ext>
            </a:extLst>
          </p:cNvPr>
          <p:cNvSpPr txBox="1"/>
          <p:nvPr/>
        </p:nvSpPr>
        <p:spPr>
          <a:xfrm>
            <a:off x="452517" y="3649047"/>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3DB862D-3FD8-4E88-B65D-3C089AFE3C4C}"/>
              </a:ext>
            </a:extLst>
          </p:cNvPr>
          <p:cNvSpPr txBox="1"/>
          <p:nvPr/>
        </p:nvSpPr>
        <p:spPr>
          <a:xfrm>
            <a:off x="463056" y="2975248"/>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9910ABF-5D43-4D7F-AFC2-BA17CF8DC0AA}"/>
              </a:ext>
            </a:extLst>
          </p:cNvPr>
          <p:cNvSpPr txBox="1"/>
          <p:nvPr/>
        </p:nvSpPr>
        <p:spPr>
          <a:xfrm>
            <a:off x="452423" y="2289051"/>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7</a:t>
            </a: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D956D6E2-0CE1-4846-8920-79D0C65DDF35}"/>
              </a:ext>
            </a:extLst>
          </p:cNvPr>
          <p:cNvSpPr txBox="1"/>
          <p:nvPr/>
        </p:nvSpPr>
        <p:spPr>
          <a:xfrm>
            <a:off x="448811" y="1562087"/>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97A7E454-755E-4A78-A705-E0B740A826DA}"/>
              </a:ext>
            </a:extLst>
          </p:cNvPr>
          <p:cNvSpPr txBox="1"/>
          <p:nvPr/>
        </p:nvSpPr>
        <p:spPr>
          <a:xfrm>
            <a:off x="463056" y="891068"/>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522C6648-CC25-4F83-B256-F14BE748EBB9}"/>
              </a:ext>
            </a:extLst>
          </p:cNvPr>
          <p:cNvSpPr txBox="1"/>
          <p:nvPr/>
        </p:nvSpPr>
        <p:spPr>
          <a:xfrm>
            <a:off x="462987" y="5772883"/>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4CF5FD1-A986-462A-9DE7-8A7D31494A66}"/>
              </a:ext>
            </a:extLst>
          </p:cNvPr>
          <p:cNvSpPr txBox="1"/>
          <p:nvPr/>
        </p:nvSpPr>
        <p:spPr>
          <a:xfrm>
            <a:off x="431088" y="266819"/>
            <a:ext cx="38985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61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2">
            <a:extLst>
              <a:ext uri="{FF2B5EF4-FFF2-40B4-BE49-F238E27FC236}">
                <a16:creationId xmlns:a16="http://schemas.microsoft.com/office/drawing/2014/main" id="{3F770C71-6359-4BED-AFDB-5963FD9F129E}"/>
              </a:ext>
            </a:extLst>
          </p:cNvPr>
          <p:cNvGraphicFramePr>
            <a:graphicFrameLocks noGrp="1"/>
          </p:cNvGraphicFramePr>
          <p:nvPr>
            <p:extLst>
              <p:ext uri="{D42A27DB-BD31-4B8C-83A1-F6EECF244321}">
                <p14:modId xmlns:p14="http://schemas.microsoft.com/office/powerpoint/2010/main" val="2212161191"/>
              </p:ext>
            </p:extLst>
          </p:nvPr>
        </p:nvGraphicFramePr>
        <p:xfrm>
          <a:off x="814809" y="359448"/>
          <a:ext cx="10476960" cy="5658576"/>
        </p:xfrm>
        <a:graphic>
          <a:graphicData uri="http://schemas.openxmlformats.org/drawingml/2006/table">
            <a:tbl>
              <a:tblPr firstRow="1" bandRow="1">
                <a:tableStyleId>{2D5ABB26-0587-4C30-8999-92F81FD0307C}</a:tableStyleId>
              </a:tblPr>
              <a:tblGrid>
                <a:gridCol w="698464">
                  <a:extLst>
                    <a:ext uri="{9D8B030D-6E8A-4147-A177-3AD203B41FA5}">
                      <a16:colId xmlns:a16="http://schemas.microsoft.com/office/drawing/2014/main" val="172791972"/>
                    </a:ext>
                  </a:extLst>
                </a:gridCol>
                <a:gridCol w="698464">
                  <a:extLst>
                    <a:ext uri="{9D8B030D-6E8A-4147-A177-3AD203B41FA5}">
                      <a16:colId xmlns:a16="http://schemas.microsoft.com/office/drawing/2014/main" val="1784535463"/>
                    </a:ext>
                  </a:extLst>
                </a:gridCol>
                <a:gridCol w="698464">
                  <a:extLst>
                    <a:ext uri="{9D8B030D-6E8A-4147-A177-3AD203B41FA5}">
                      <a16:colId xmlns:a16="http://schemas.microsoft.com/office/drawing/2014/main" val="1081216278"/>
                    </a:ext>
                  </a:extLst>
                </a:gridCol>
                <a:gridCol w="698464">
                  <a:extLst>
                    <a:ext uri="{9D8B030D-6E8A-4147-A177-3AD203B41FA5}">
                      <a16:colId xmlns:a16="http://schemas.microsoft.com/office/drawing/2014/main" val="4287857940"/>
                    </a:ext>
                  </a:extLst>
                </a:gridCol>
                <a:gridCol w="698464">
                  <a:extLst>
                    <a:ext uri="{9D8B030D-6E8A-4147-A177-3AD203B41FA5}">
                      <a16:colId xmlns:a16="http://schemas.microsoft.com/office/drawing/2014/main" val="884235608"/>
                    </a:ext>
                  </a:extLst>
                </a:gridCol>
                <a:gridCol w="698464">
                  <a:extLst>
                    <a:ext uri="{9D8B030D-6E8A-4147-A177-3AD203B41FA5}">
                      <a16:colId xmlns:a16="http://schemas.microsoft.com/office/drawing/2014/main" val="2555034"/>
                    </a:ext>
                  </a:extLst>
                </a:gridCol>
                <a:gridCol w="698464">
                  <a:extLst>
                    <a:ext uri="{9D8B030D-6E8A-4147-A177-3AD203B41FA5}">
                      <a16:colId xmlns:a16="http://schemas.microsoft.com/office/drawing/2014/main" val="413596348"/>
                    </a:ext>
                  </a:extLst>
                </a:gridCol>
                <a:gridCol w="698464">
                  <a:extLst>
                    <a:ext uri="{9D8B030D-6E8A-4147-A177-3AD203B41FA5}">
                      <a16:colId xmlns:a16="http://schemas.microsoft.com/office/drawing/2014/main" val="4118900394"/>
                    </a:ext>
                  </a:extLst>
                </a:gridCol>
                <a:gridCol w="698464">
                  <a:extLst>
                    <a:ext uri="{9D8B030D-6E8A-4147-A177-3AD203B41FA5}">
                      <a16:colId xmlns:a16="http://schemas.microsoft.com/office/drawing/2014/main" val="718780271"/>
                    </a:ext>
                  </a:extLst>
                </a:gridCol>
                <a:gridCol w="698464">
                  <a:extLst>
                    <a:ext uri="{9D8B030D-6E8A-4147-A177-3AD203B41FA5}">
                      <a16:colId xmlns:a16="http://schemas.microsoft.com/office/drawing/2014/main" val="1447278988"/>
                    </a:ext>
                  </a:extLst>
                </a:gridCol>
                <a:gridCol w="698464">
                  <a:extLst>
                    <a:ext uri="{9D8B030D-6E8A-4147-A177-3AD203B41FA5}">
                      <a16:colId xmlns:a16="http://schemas.microsoft.com/office/drawing/2014/main" val="3627716661"/>
                    </a:ext>
                  </a:extLst>
                </a:gridCol>
                <a:gridCol w="698464">
                  <a:extLst>
                    <a:ext uri="{9D8B030D-6E8A-4147-A177-3AD203B41FA5}">
                      <a16:colId xmlns:a16="http://schemas.microsoft.com/office/drawing/2014/main" val="2249102740"/>
                    </a:ext>
                  </a:extLst>
                </a:gridCol>
                <a:gridCol w="698464">
                  <a:extLst>
                    <a:ext uri="{9D8B030D-6E8A-4147-A177-3AD203B41FA5}">
                      <a16:colId xmlns:a16="http://schemas.microsoft.com/office/drawing/2014/main" val="4062277323"/>
                    </a:ext>
                  </a:extLst>
                </a:gridCol>
                <a:gridCol w="698464">
                  <a:extLst>
                    <a:ext uri="{9D8B030D-6E8A-4147-A177-3AD203B41FA5}">
                      <a16:colId xmlns:a16="http://schemas.microsoft.com/office/drawing/2014/main" val="2627884593"/>
                    </a:ext>
                  </a:extLst>
                </a:gridCol>
                <a:gridCol w="698464">
                  <a:extLst>
                    <a:ext uri="{9D8B030D-6E8A-4147-A177-3AD203B41FA5}">
                      <a16:colId xmlns:a16="http://schemas.microsoft.com/office/drawing/2014/main" val="2416513975"/>
                    </a:ext>
                  </a:extLst>
                </a:gridCol>
              </a:tblGrid>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2593427"/>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3810537"/>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2817289"/>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4466583"/>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2972031"/>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3166575"/>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015621"/>
                  </a:ext>
                </a:extLst>
              </a:tr>
              <a:tr h="7073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316061"/>
                  </a:ext>
                </a:extLst>
              </a:tr>
            </a:tbl>
          </a:graphicData>
        </a:graphic>
      </p:graphicFrame>
      <p:sp>
        <p:nvSpPr>
          <p:cNvPr id="5" name="TextBox 4">
            <a:extLst>
              <a:ext uri="{FF2B5EF4-FFF2-40B4-BE49-F238E27FC236}">
                <a16:creationId xmlns:a16="http://schemas.microsoft.com/office/drawing/2014/main" id="{644E51F7-2911-4011-A63B-C4323F4E194C}"/>
              </a:ext>
            </a:extLst>
          </p:cNvPr>
          <p:cNvSpPr txBox="1"/>
          <p:nvPr/>
        </p:nvSpPr>
        <p:spPr>
          <a:xfrm>
            <a:off x="5236655" y="6329275"/>
            <a:ext cx="1633268" cy="338554"/>
          </a:xfrm>
          <a:prstGeom prst="rect">
            <a:avLst/>
          </a:prstGeom>
          <a:noFill/>
        </p:spPr>
        <p:txBody>
          <a:bodyPr wrap="none" rtlCol="0">
            <a:spAutoFit/>
          </a:bodyPr>
          <a:lstStyle/>
          <a:p>
            <a:r>
              <a:rPr lang="el-GR" sz="1600" b="1" dirty="0">
                <a:latin typeface="Times New Roman" panose="02020603050405020304" pitchFamily="18" charset="0"/>
                <a:cs typeface="Times New Roman" panose="02020603050405020304" pitchFamily="18" charset="0"/>
              </a:rPr>
              <a:t>δ</a:t>
            </a:r>
            <a:r>
              <a:rPr lang="en-US" sz="1600" b="1" baseline="30000" dirty="0">
                <a:latin typeface="Times New Roman" panose="02020603050405020304" pitchFamily="18" charset="0"/>
                <a:cs typeface="Times New Roman" panose="02020603050405020304" pitchFamily="18" charset="0"/>
              </a:rPr>
              <a:t>13</a:t>
            </a:r>
            <a:r>
              <a:rPr lang="en-US" sz="1600" b="1" dirty="0">
                <a:latin typeface="Times New Roman" panose="02020603050405020304" pitchFamily="18" charset="0"/>
                <a:cs typeface="Times New Roman" panose="02020603050405020304" pitchFamily="18" charset="0"/>
              </a:rPr>
              <a:t>C (</a:t>
            </a:r>
            <a:r>
              <a:rPr lang="en-US" sz="1600" b="1" baseline="30000" dirty="0">
                <a:latin typeface="Times New Roman" panose="02020603050405020304" pitchFamily="18" charset="0"/>
                <a:cs typeface="Times New Roman" panose="02020603050405020304" pitchFamily="18" charset="0"/>
              </a:rPr>
              <a:t>0</a:t>
            </a:r>
            <a:r>
              <a:rPr lang="en-US" sz="1600" b="1" dirty="0">
                <a:latin typeface="Times New Roman" panose="02020603050405020304" pitchFamily="18" charset="0"/>
                <a:cs typeface="Times New Roman" panose="02020603050405020304" pitchFamily="18" charset="0"/>
              </a:rPr>
              <a:t>/</a:t>
            </a:r>
            <a:r>
              <a:rPr lang="en-US" sz="1600" b="1" baseline="-25000" dirty="0">
                <a:latin typeface="Times New Roman" panose="02020603050405020304" pitchFamily="18" charset="0"/>
                <a:cs typeface="Times New Roman" panose="02020603050405020304" pitchFamily="18" charset="0"/>
              </a:rPr>
              <a:t>00</a:t>
            </a:r>
            <a:r>
              <a:rPr lang="en-US" sz="1600" b="1" dirty="0">
                <a:latin typeface="Times New Roman" panose="02020603050405020304" pitchFamily="18" charset="0"/>
                <a:cs typeface="Times New Roman" panose="02020603050405020304" pitchFamily="18" charset="0"/>
              </a:rPr>
              <a:t> VPDB)</a:t>
            </a:r>
          </a:p>
        </p:txBody>
      </p:sp>
      <p:sp>
        <p:nvSpPr>
          <p:cNvPr id="6" name="TextBox 5">
            <a:extLst>
              <a:ext uri="{FF2B5EF4-FFF2-40B4-BE49-F238E27FC236}">
                <a16:creationId xmlns:a16="http://schemas.microsoft.com/office/drawing/2014/main" id="{F0B3D4FB-DDEE-4B0D-9EF8-323E7D226587}"/>
              </a:ext>
            </a:extLst>
          </p:cNvPr>
          <p:cNvSpPr txBox="1"/>
          <p:nvPr/>
        </p:nvSpPr>
        <p:spPr>
          <a:xfrm rot="16200000">
            <a:off x="-354007" y="3019459"/>
            <a:ext cx="1444498" cy="338554"/>
          </a:xfrm>
          <a:prstGeom prst="rect">
            <a:avLst/>
          </a:prstGeom>
          <a:noFill/>
        </p:spPr>
        <p:txBody>
          <a:bodyPr wrap="none" rtlCol="0">
            <a:spAutoFit/>
          </a:bodyPr>
          <a:lstStyle/>
          <a:p>
            <a:r>
              <a:rPr lang="el-GR" sz="1600" b="1" dirty="0">
                <a:latin typeface="Times New Roman" panose="02020603050405020304" pitchFamily="18" charset="0"/>
                <a:cs typeface="Times New Roman" panose="02020603050405020304" pitchFamily="18" charset="0"/>
              </a:rPr>
              <a:t>δ</a:t>
            </a:r>
            <a:r>
              <a:rPr lang="en-US" sz="1600" b="1" baseline="30000" dirty="0">
                <a:latin typeface="Times New Roman" panose="02020603050405020304" pitchFamily="18" charset="0"/>
                <a:cs typeface="Times New Roman" panose="02020603050405020304" pitchFamily="18" charset="0"/>
              </a:rPr>
              <a:t>15</a:t>
            </a:r>
            <a:r>
              <a:rPr lang="en-US" sz="1600" b="1" dirty="0">
                <a:latin typeface="Times New Roman" panose="02020603050405020304" pitchFamily="18" charset="0"/>
                <a:cs typeface="Times New Roman" panose="02020603050405020304" pitchFamily="18" charset="0"/>
              </a:rPr>
              <a:t>N (</a:t>
            </a:r>
            <a:r>
              <a:rPr lang="en-US" sz="1600" b="1" baseline="30000" dirty="0">
                <a:latin typeface="Times New Roman" panose="02020603050405020304" pitchFamily="18" charset="0"/>
                <a:cs typeface="Times New Roman" panose="02020603050405020304" pitchFamily="18" charset="0"/>
              </a:rPr>
              <a:t>0</a:t>
            </a:r>
            <a:r>
              <a:rPr lang="en-US" sz="1600" b="1" dirty="0">
                <a:latin typeface="Times New Roman" panose="02020603050405020304" pitchFamily="18" charset="0"/>
                <a:cs typeface="Times New Roman" panose="02020603050405020304" pitchFamily="18" charset="0"/>
              </a:rPr>
              <a:t>/</a:t>
            </a:r>
            <a:r>
              <a:rPr lang="en-US" sz="1600" b="1" baseline="-25000" dirty="0">
                <a:latin typeface="Times New Roman" panose="02020603050405020304" pitchFamily="18" charset="0"/>
                <a:cs typeface="Times New Roman" panose="02020603050405020304" pitchFamily="18" charset="0"/>
              </a:rPr>
              <a:t>00</a:t>
            </a:r>
            <a:r>
              <a:rPr lang="en-US" sz="1600" b="1" dirty="0">
                <a:latin typeface="Times New Roman" panose="02020603050405020304" pitchFamily="18" charset="0"/>
                <a:cs typeface="Times New Roman" panose="02020603050405020304" pitchFamily="18" charset="0"/>
              </a:rPr>
              <a:t> AIR)</a:t>
            </a:r>
          </a:p>
        </p:txBody>
      </p:sp>
      <p:sp>
        <p:nvSpPr>
          <p:cNvPr id="7" name="TextBox 6">
            <a:extLst>
              <a:ext uri="{FF2B5EF4-FFF2-40B4-BE49-F238E27FC236}">
                <a16:creationId xmlns:a16="http://schemas.microsoft.com/office/drawing/2014/main" id="{4DD8771A-0435-46E3-814B-2DAC03C04758}"/>
              </a:ext>
            </a:extLst>
          </p:cNvPr>
          <p:cNvSpPr txBox="1"/>
          <p:nvPr/>
        </p:nvSpPr>
        <p:spPr>
          <a:xfrm>
            <a:off x="585419" y="6001354"/>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-23</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F9D4876-F0C5-4C11-AE7D-468ED39AE729}"/>
              </a:ext>
            </a:extLst>
          </p:cNvPr>
          <p:cNvSpPr txBox="1"/>
          <p:nvPr/>
        </p:nvSpPr>
        <p:spPr>
          <a:xfrm>
            <a:off x="1265165" y="6018024"/>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-22</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E99370C-C32E-4C16-BEF3-3B02F00A2E8A}"/>
              </a:ext>
            </a:extLst>
          </p:cNvPr>
          <p:cNvSpPr txBox="1"/>
          <p:nvPr/>
        </p:nvSpPr>
        <p:spPr>
          <a:xfrm>
            <a:off x="1944911" y="6018024"/>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-21</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31005AF-BE4A-418F-9AF8-62722FFF52C7}"/>
              </a:ext>
            </a:extLst>
          </p:cNvPr>
          <p:cNvSpPr txBox="1"/>
          <p:nvPr/>
        </p:nvSpPr>
        <p:spPr>
          <a:xfrm>
            <a:off x="2681716" y="6030429"/>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-20</a:t>
            </a: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CCCC2DE-0EA3-48E6-A067-C38CAADF211A}"/>
              </a:ext>
            </a:extLst>
          </p:cNvPr>
          <p:cNvSpPr txBox="1"/>
          <p:nvPr/>
        </p:nvSpPr>
        <p:spPr>
          <a:xfrm>
            <a:off x="3369289" y="6023341"/>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-19</a:t>
            </a: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112EDA6-8248-4383-83EC-4914FBD48EAE}"/>
              </a:ext>
            </a:extLst>
          </p:cNvPr>
          <p:cNvSpPr txBox="1"/>
          <p:nvPr/>
        </p:nvSpPr>
        <p:spPr>
          <a:xfrm>
            <a:off x="4068471"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-18</a:t>
            </a: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72B891D-C500-4C4C-8F2E-243F35A93C18}"/>
              </a:ext>
            </a:extLst>
          </p:cNvPr>
          <p:cNvSpPr txBox="1"/>
          <p:nvPr/>
        </p:nvSpPr>
        <p:spPr>
          <a:xfrm>
            <a:off x="4746387"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-17</a:t>
            </a:r>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7912828-3AED-472A-A6B9-14C106F4CC30}"/>
              </a:ext>
            </a:extLst>
          </p:cNvPr>
          <p:cNvSpPr txBox="1"/>
          <p:nvPr/>
        </p:nvSpPr>
        <p:spPr>
          <a:xfrm>
            <a:off x="5448134"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-16</a:t>
            </a:r>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48953C6-85A1-4A88-B740-D234FB28DCB5}"/>
              </a:ext>
            </a:extLst>
          </p:cNvPr>
          <p:cNvSpPr txBox="1"/>
          <p:nvPr/>
        </p:nvSpPr>
        <p:spPr>
          <a:xfrm>
            <a:off x="6142797" y="6012708"/>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D1B9067-7701-4765-A379-0A1E50C08E81}"/>
              </a:ext>
            </a:extLst>
          </p:cNvPr>
          <p:cNvSpPr txBox="1"/>
          <p:nvPr/>
        </p:nvSpPr>
        <p:spPr>
          <a:xfrm>
            <a:off x="6823218"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-14</a:t>
            </a:r>
            <a:endParaRPr lang="en-US"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ED5A30A-2AD0-4D78-9637-F9A413154386}"/>
              </a:ext>
            </a:extLst>
          </p:cNvPr>
          <p:cNvSpPr txBox="1"/>
          <p:nvPr/>
        </p:nvSpPr>
        <p:spPr>
          <a:xfrm>
            <a:off x="7541492" y="6019796"/>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-13</a:t>
            </a:r>
            <a:endParaRPr lang="en-US"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31E9A1C-0161-46BA-BAC5-0EFA83E362A8}"/>
              </a:ext>
            </a:extLst>
          </p:cNvPr>
          <p:cNvSpPr txBox="1"/>
          <p:nvPr/>
        </p:nvSpPr>
        <p:spPr>
          <a:xfrm>
            <a:off x="8232277" y="6012708"/>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7877EDE-7798-456D-AB1D-C662A0CA3380}"/>
              </a:ext>
            </a:extLst>
          </p:cNvPr>
          <p:cNvSpPr txBox="1"/>
          <p:nvPr/>
        </p:nvSpPr>
        <p:spPr>
          <a:xfrm>
            <a:off x="8939917" y="6019796"/>
            <a:ext cx="451149"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-11</a:t>
            </a: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DCEF147-0CA6-4877-A6AF-6B9C5BB99217}"/>
              </a:ext>
            </a:extLst>
          </p:cNvPr>
          <p:cNvSpPr txBox="1"/>
          <p:nvPr/>
        </p:nvSpPr>
        <p:spPr>
          <a:xfrm>
            <a:off x="9614511" y="6012708"/>
            <a:ext cx="45878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BD18995-A1AA-4B0A-81C3-639AB38E2757}"/>
              </a:ext>
            </a:extLst>
          </p:cNvPr>
          <p:cNvSpPr txBox="1"/>
          <p:nvPr/>
        </p:nvSpPr>
        <p:spPr>
          <a:xfrm>
            <a:off x="10368278" y="6012708"/>
            <a:ext cx="35618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991C37BB-AB3B-4477-B4ED-B86EE854D8D5}"/>
              </a:ext>
            </a:extLst>
          </p:cNvPr>
          <p:cNvSpPr txBox="1"/>
          <p:nvPr/>
        </p:nvSpPr>
        <p:spPr>
          <a:xfrm>
            <a:off x="11083060" y="6019796"/>
            <a:ext cx="45114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E39BD94-7341-4D8C-8384-3D113B5545A9}"/>
              </a:ext>
            </a:extLst>
          </p:cNvPr>
          <p:cNvSpPr txBox="1"/>
          <p:nvPr/>
        </p:nvSpPr>
        <p:spPr>
          <a:xfrm>
            <a:off x="459444" y="5152642"/>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628044A-1EE5-4C14-B2A8-EFF9951E50B8}"/>
              </a:ext>
            </a:extLst>
          </p:cNvPr>
          <p:cNvSpPr txBox="1"/>
          <p:nvPr/>
        </p:nvSpPr>
        <p:spPr>
          <a:xfrm>
            <a:off x="455994" y="4359116"/>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0CB18B7-57EF-4F62-9DE7-C93B58D766F2}"/>
              </a:ext>
            </a:extLst>
          </p:cNvPr>
          <p:cNvSpPr txBox="1"/>
          <p:nvPr/>
        </p:nvSpPr>
        <p:spPr>
          <a:xfrm>
            <a:off x="452517" y="3649047"/>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F1E0F74-8CC1-4900-864E-56346C30599D}"/>
              </a:ext>
            </a:extLst>
          </p:cNvPr>
          <p:cNvSpPr txBox="1"/>
          <p:nvPr/>
        </p:nvSpPr>
        <p:spPr>
          <a:xfrm>
            <a:off x="463056" y="2975248"/>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D686F942-60A7-4235-A47B-1E05D12BAEB2}"/>
              </a:ext>
            </a:extLst>
          </p:cNvPr>
          <p:cNvSpPr txBox="1"/>
          <p:nvPr/>
        </p:nvSpPr>
        <p:spPr>
          <a:xfrm>
            <a:off x="452423" y="2289051"/>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7</a:t>
            </a: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4055561D-8B36-4451-8767-BA1BC24137CF}"/>
              </a:ext>
            </a:extLst>
          </p:cNvPr>
          <p:cNvSpPr txBox="1"/>
          <p:nvPr/>
        </p:nvSpPr>
        <p:spPr>
          <a:xfrm>
            <a:off x="448811" y="1562087"/>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FC580CDA-0F1D-444C-A93A-2BD0A0A24A49}"/>
              </a:ext>
            </a:extLst>
          </p:cNvPr>
          <p:cNvSpPr txBox="1"/>
          <p:nvPr/>
        </p:nvSpPr>
        <p:spPr>
          <a:xfrm>
            <a:off x="463056" y="891068"/>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F0EE1641-681F-4665-A6D1-420666B2F435}"/>
              </a:ext>
            </a:extLst>
          </p:cNvPr>
          <p:cNvSpPr txBox="1"/>
          <p:nvPr/>
        </p:nvSpPr>
        <p:spPr>
          <a:xfrm>
            <a:off x="462987" y="5772883"/>
            <a:ext cx="28725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EBE74A76-4AB0-41E1-942C-81CA59FE5AB0}"/>
              </a:ext>
            </a:extLst>
          </p:cNvPr>
          <p:cNvSpPr txBox="1"/>
          <p:nvPr/>
        </p:nvSpPr>
        <p:spPr>
          <a:xfrm>
            <a:off x="431088" y="266819"/>
            <a:ext cx="38985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10</a:t>
            </a:r>
            <a:endParaRPr lang="en-US" dirty="0">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A8884768-F3C5-460C-A2C1-3CBA4FB20A10}"/>
              </a:ext>
            </a:extLst>
          </p:cNvPr>
          <p:cNvSpPr/>
          <p:nvPr/>
        </p:nvSpPr>
        <p:spPr>
          <a:xfrm>
            <a:off x="11191581" y="2848176"/>
            <a:ext cx="200375" cy="22328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90E3428-D65E-49CA-8525-8BF3EB6CA55D}"/>
              </a:ext>
            </a:extLst>
          </p:cNvPr>
          <p:cNvSpPr/>
          <p:nvPr/>
        </p:nvSpPr>
        <p:spPr>
          <a:xfrm>
            <a:off x="10475414" y="1859346"/>
            <a:ext cx="200375" cy="22328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7575CD2-765C-4E26-A9E2-705EB8E9A2ED}"/>
              </a:ext>
            </a:extLst>
          </p:cNvPr>
          <p:cNvSpPr/>
          <p:nvPr/>
        </p:nvSpPr>
        <p:spPr>
          <a:xfrm>
            <a:off x="9614511" y="3090518"/>
            <a:ext cx="200375" cy="22328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7053469-6D8C-4C18-8572-0C4679720E9E}"/>
              </a:ext>
            </a:extLst>
          </p:cNvPr>
          <p:cNvSpPr/>
          <p:nvPr/>
        </p:nvSpPr>
        <p:spPr>
          <a:xfrm>
            <a:off x="8839729" y="2627605"/>
            <a:ext cx="200375" cy="22328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A3BCF27-ECF6-4531-9D24-C615E47EB96F}"/>
              </a:ext>
            </a:extLst>
          </p:cNvPr>
          <p:cNvSpPr/>
          <p:nvPr/>
        </p:nvSpPr>
        <p:spPr>
          <a:xfrm>
            <a:off x="476307" y="2492091"/>
            <a:ext cx="200375" cy="22328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E070CBA-5000-4B1F-B1FA-BC0A65C2550B}"/>
              </a:ext>
            </a:extLst>
          </p:cNvPr>
          <p:cNvSpPr/>
          <p:nvPr/>
        </p:nvSpPr>
        <p:spPr>
          <a:xfrm>
            <a:off x="2719588" y="2751964"/>
            <a:ext cx="200375" cy="22328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95CE3F4-59D4-4266-BEFE-572B16661A63}"/>
              </a:ext>
            </a:extLst>
          </p:cNvPr>
          <p:cNvSpPr/>
          <p:nvPr/>
        </p:nvSpPr>
        <p:spPr>
          <a:xfrm>
            <a:off x="5892334" y="3429000"/>
            <a:ext cx="200375" cy="22328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39CE641-F8E9-4FBC-AE73-821600BE5042}"/>
              </a:ext>
            </a:extLst>
          </p:cNvPr>
          <p:cNvSpPr/>
          <p:nvPr/>
        </p:nvSpPr>
        <p:spPr>
          <a:xfrm>
            <a:off x="8031902" y="4247474"/>
            <a:ext cx="200375" cy="22328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6DCEC98-DBAE-444A-97A5-941EC0B01D87}"/>
              </a:ext>
            </a:extLst>
          </p:cNvPr>
          <p:cNvSpPr/>
          <p:nvPr/>
        </p:nvSpPr>
        <p:spPr>
          <a:xfrm>
            <a:off x="4780297" y="2763545"/>
            <a:ext cx="200375" cy="22328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935560FE-25F1-4826-B1C1-B681D9512F33}"/>
              </a:ext>
            </a:extLst>
          </p:cNvPr>
          <p:cNvSpPr txBox="1"/>
          <p:nvPr/>
        </p:nvSpPr>
        <p:spPr>
          <a:xfrm>
            <a:off x="844258" y="397757"/>
            <a:ext cx="2885855" cy="646331"/>
          </a:xfrm>
          <a:prstGeom prst="rect">
            <a:avLst/>
          </a:prstGeom>
          <a:solidFill>
            <a:schemeClr val="bg1"/>
          </a:solidFill>
        </p:spPr>
        <p:txBody>
          <a:bodyPr wrap="none" rtlCol="0">
            <a:spAutoFit/>
          </a:bodyPr>
          <a:lstStyle/>
          <a:p>
            <a:r>
              <a:rPr lang="en-US" dirty="0"/>
              <a:t>     = Lower Coastal Plain site</a:t>
            </a:r>
          </a:p>
          <a:p>
            <a:r>
              <a:rPr lang="en-US" dirty="0"/>
              <a:t>     = Upper Coastal Plain site</a:t>
            </a:r>
          </a:p>
        </p:txBody>
      </p:sp>
      <p:sp>
        <p:nvSpPr>
          <p:cNvPr id="42" name="Oval 41">
            <a:extLst>
              <a:ext uri="{FF2B5EF4-FFF2-40B4-BE49-F238E27FC236}">
                <a16:creationId xmlns:a16="http://schemas.microsoft.com/office/drawing/2014/main" id="{FCC80B51-06D0-4007-8574-0108F23295C3}"/>
              </a:ext>
            </a:extLst>
          </p:cNvPr>
          <p:cNvSpPr/>
          <p:nvPr/>
        </p:nvSpPr>
        <p:spPr>
          <a:xfrm>
            <a:off x="905416" y="497638"/>
            <a:ext cx="200375" cy="22328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B55B0ED-6105-4D7D-A40D-990246311179}"/>
              </a:ext>
            </a:extLst>
          </p:cNvPr>
          <p:cNvSpPr/>
          <p:nvPr/>
        </p:nvSpPr>
        <p:spPr>
          <a:xfrm>
            <a:off x="905415" y="761994"/>
            <a:ext cx="200375" cy="22328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36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31457-C8E0-4FB2-BC3E-59B291841CCE}"/>
              </a:ext>
            </a:extLst>
          </p:cNvPr>
          <p:cNvSpPr txBox="1"/>
          <p:nvPr/>
        </p:nvSpPr>
        <p:spPr>
          <a:xfrm>
            <a:off x="609600" y="457200"/>
            <a:ext cx="868956" cy="369332"/>
          </a:xfrm>
          <a:prstGeom prst="rect">
            <a:avLst/>
          </a:prstGeom>
          <a:noFill/>
        </p:spPr>
        <p:txBody>
          <a:bodyPr wrap="none" rtlCol="0">
            <a:spAutoFit/>
          </a:bodyPr>
          <a:lstStyle/>
          <a:p>
            <a:r>
              <a:rPr lang="en-US" b="1" dirty="0"/>
              <a:t>Results</a:t>
            </a:r>
          </a:p>
        </p:txBody>
      </p:sp>
      <p:sp>
        <p:nvSpPr>
          <p:cNvPr id="5" name="TextBox 4">
            <a:extLst>
              <a:ext uri="{FF2B5EF4-FFF2-40B4-BE49-F238E27FC236}">
                <a16:creationId xmlns:a16="http://schemas.microsoft.com/office/drawing/2014/main" id="{EF459432-D48B-4885-B1D3-191DB6BCD06F}"/>
              </a:ext>
            </a:extLst>
          </p:cNvPr>
          <p:cNvSpPr txBox="1"/>
          <p:nvPr/>
        </p:nvSpPr>
        <p:spPr>
          <a:xfrm>
            <a:off x="466008" y="1585254"/>
            <a:ext cx="4522552" cy="4524315"/>
          </a:xfrm>
          <a:prstGeom prst="rect">
            <a:avLst/>
          </a:prstGeom>
          <a:noFill/>
        </p:spPr>
        <p:txBody>
          <a:bodyPr wrap="square">
            <a:spAutoFit/>
          </a:bodyPr>
          <a:lstStyle/>
          <a:p>
            <a:r>
              <a:rPr lang="en-US" dirty="0"/>
              <a:t>Cattle from Upper Coastal Plain have more negative </a:t>
            </a:r>
            <a:r>
              <a:rPr lang="el-GR" dirty="0"/>
              <a:t>δ</a:t>
            </a:r>
            <a:r>
              <a:rPr lang="en-US" baseline="30000" dirty="0"/>
              <a:t>13</a:t>
            </a:r>
            <a:r>
              <a:rPr lang="en-US" dirty="0"/>
              <a:t>C values than those from the Lower Coastal Plain, indicating that LCP animals were eating more C4 plants.</a:t>
            </a:r>
          </a:p>
          <a:p>
            <a:endParaRPr lang="en-US" dirty="0"/>
          </a:p>
          <a:p>
            <a:r>
              <a:rPr lang="en-US" dirty="0"/>
              <a:t>Lower Coastal Plain sites have higher (less negative) </a:t>
            </a:r>
            <a:r>
              <a:rPr lang="el-GR" dirty="0"/>
              <a:t>δ</a:t>
            </a:r>
            <a:r>
              <a:rPr lang="en-US" baseline="30000" dirty="0"/>
              <a:t>13</a:t>
            </a:r>
            <a:r>
              <a:rPr lang="en-US" dirty="0"/>
              <a:t>C values – suggesting cattle in these regions were more reliant on C</a:t>
            </a:r>
            <a:r>
              <a:rPr lang="en-US" baseline="-25000" dirty="0"/>
              <a:t>4</a:t>
            </a:r>
            <a:r>
              <a:rPr lang="en-US" dirty="0"/>
              <a:t> plants compared to animals raised further inland, who were eating C</a:t>
            </a:r>
            <a:r>
              <a:rPr lang="en-US" baseline="-25000" dirty="0"/>
              <a:t>3</a:t>
            </a:r>
            <a:r>
              <a:rPr lang="en-US" dirty="0"/>
              <a:t> plants like cane.</a:t>
            </a:r>
          </a:p>
          <a:p>
            <a:endParaRPr lang="en-US" dirty="0"/>
          </a:p>
          <a:p>
            <a:r>
              <a:rPr lang="en-US" dirty="0"/>
              <a:t>Large range of nitrogen values. The higher values might come from cattle that were grazing in salt marshes or areas recently burned for clearing areas for pastures. Reflects ecological diversity of SC. </a:t>
            </a:r>
          </a:p>
        </p:txBody>
      </p:sp>
      <p:sp>
        <p:nvSpPr>
          <p:cNvPr id="6" name="TextBox 5">
            <a:extLst>
              <a:ext uri="{FF2B5EF4-FFF2-40B4-BE49-F238E27FC236}">
                <a16:creationId xmlns:a16="http://schemas.microsoft.com/office/drawing/2014/main" id="{EC36F83B-0760-4C4B-ACD0-76145292376D}"/>
              </a:ext>
            </a:extLst>
          </p:cNvPr>
          <p:cNvSpPr txBox="1"/>
          <p:nvPr/>
        </p:nvSpPr>
        <p:spPr>
          <a:xfrm>
            <a:off x="6370926" y="1585254"/>
            <a:ext cx="4522552" cy="3970318"/>
          </a:xfrm>
          <a:prstGeom prst="rect">
            <a:avLst/>
          </a:prstGeom>
          <a:noFill/>
        </p:spPr>
        <p:txBody>
          <a:bodyPr wrap="square">
            <a:spAutoFit/>
          </a:bodyPr>
          <a:lstStyle/>
          <a:p>
            <a:r>
              <a:rPr lang="en-US" dirty="0"/>
              <a:t>In the Lower Coastal Plain, the estuarine zone consists of marshlands, tidal creeks, and mud flats (high salinity areas). Marshes have abundant grasses, sedges, and herbs that are all C</a:t>
            </a:r>
            <a:r>
              <a:rPr lang="en-US" baseline="-25000" dirty="0"/>
              <a:t>4</a:t>
            </a:r>
            <a:r>
              <a:rPr lang="en-US" dirty="0"/>
              <a:t> plants available to cattle for grazing. Coastal dune habitats were influenced by windblown salt spray and sand. </a:t>
            </a:r>
          </a:p>
          <a:p>
            <a:endParaRPr lang="en-US" dirty="0"/>
          </a:p>
          <a:p>
            <a:r>
              <a:rPr lang="en-US" dirty="0"/>
              <a:t>In the Upper Coastal Plain, cattle thrived in xeric (dry) environments with some C</a:t>
            </a:r>
            <a:r>
              <a:rPr lang="en-US" baseline="-25000" dirty="0"/>
              <a:t>4</a:t>
            </a:r>
            <a:r>
              <a:rPr lang="en-US" dirty="0"/>
              <a:t> plants, but the rivers cutting across this region supported large stands of river cane, a C</a:t>
            </a:r>
            <a:r>
              <a:rPr lang="en-US" baseline="-25000" dirty="0"/>
              <a:t>3</a:t>
            </a:r>
            <a:r>
              <a:rPr lang="en-US" dirty="0"/>
              <a:t> plant.  Cattle foraged on river cane while overwintering in the interior of SC. </a:t>
            </a:r>
          </a:p>
        </p:txBody>
      </p:sp>
    </p:spTree>
    <p:extLst>
      <p:ext uri="{BB962C8B-B14F-4D97-AF65-F5344CB8AC3E}">
        <p14:creationId xmlns:p14="http://schemas.microsoft.com/office/powerpoint/2010/main" val="230104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F278C5-0AD2-4A74-A318-71159F2146A5}"/>
              </a:ext>
            </a:extLst>
          </p:cNvPr>
          <p:cNvPicPr>
            <a:picLocks noChangeAspect="1"/>
          </p:cNvPicPr>
          <p:nvPr/>
        </p:nvPicPr>
        <p:blipFill rotWithShape="1">
          <a:blip r:embed="rId2">
            <a:extLst>
              <a:ext uri="{28A0092B-C50C-407E-A947-70E740481C1C}">
                <a14:useLocalDpi xmlns:a14="http://schemas.microsoft.com/office/drawing/2010/main" val="0"/>
              </a:ext>
            </a:extLst>
          </a:blip>
          <a:srcRect l="2262" t="3981" r="2886" b="3349"/>
          <a:stretch/>
        </p:blipFill>
        <p:spPr>
          <a:xfrm>
            <a:off x="4720629" y="1229281"/>
            <a:ext cx="7041894" cy="3525979"/>
          </a:xfrm>
          <a:prstGeom prst="rect">
            <a:avLst/>
          </a:prstGeom>
        </p:spPr>
      </p:pic>
      <p:sp>
        <p:nvSpPr>
          <p:cNvPr id="5" name="TextBox 4">
            <a:extLst>
              <a:ext uri="{FF2B5EF4-FFF2-40B4-BE49-F238E27FC236}">
                <a16:creationId xmlns:a16="http://schemas.microsoft.com/office/drawing/2014/main" id="{86C1B5C1-0E81-4745-9FF3-8209E7FB60DD}"/>
              </a:ext>
            </a:extLst>
          </p:cNvPr>
          <p:cNvSpPr txBox="1"/>
          <p:nvPr/>
        </p:nvSpPr>
        <p:spPr>
          <a:xfrm>
            <a:off x="680720" y="711200"/>
            <a:ext cx="3862789" cy="369332"/>
          </a:xfrm>
          <a:prstGeom prst="rect">
            <a:avLst/>
          </a:prstGeom>
          <a:noFill/>
        </p:spPr>
        <p:txBody>
          <a:bodyPr wrap="none" rtlCol="0">
            <a:spAutoFit/>
          </a:bodyPr>
          <a:lstStyle/>
          <a:p>
            <a:r>
              <a:rPr lang="en-US" b="1" dirty="0"/>
              <a:t>Where do stable isotopes come from?</a:t>
            </a:r>
          </a:p>
        </p:txBody>
      </p:sp>
      <p:sp>
        <p:nvSpPr>
          <p:cNvPr id="6" name="TextBox 5">
            <a:extLst>
              <a:ext uri="{FF2B5EF4-FFF2-40B4-BE49-F238E27FC236}">
                <a16:creationId xmlns:a16="http://schemas.microsoft.com/office/drawing/2014/main" id="{588CCE48-E4E1-496B-99BD-43B75F97ABD8}"/>
              </a:ext>
            </a:extLst>
          </p:cNvPr>
          <p:cNvSpPr txBox="1"/>
          <p:nvPr/>
        </p:nvSpPr>
        <p:spPr>
          <a:xfrm>
            <a:off x="680720" y="1552464"/>
            <a:ext cx="3862789" cy="3416320"/>
          </a:xfrm>
          <a:prstGeom prst="rect">
            <a:avLst/>
          </a:prstGeom>
          <a:noFill/>
        </p:spPr>
        <p:txBody>
          <a:bodyPr wrap="square" rtlCol="0">
            <a:spAutoFit/>
          </a:bodyPr>
          <a:lstStyle/>
          <a:p>
            <a:r>
              <a:rPr lang="en-US" dirty="0"/>
              <a:t>Food and water that an animal consumes during its life leaves a chemical signature in its tissues (like bones and teeth)</a:t>
            </a:r>
          </a:p>
          <a:p>
            <a:endParaRPr lang="en-US" dirty="0"/>
          </a:p>
          <a:p>
            <a:r>
              <a:rPr lang="en-US" dirty="0"/>
              <a:t>Isotopes of elements like </a:t>
            </a:r>
            <a:r>
              <a:rPr lang="en-US" b="1" dirty="0"/>
              <a:t>carbon (C), nitrogen (N), </a:t>
            </a:r>
            <a:r>
              <a:rPr lang="en-US" dirty="0"/>
              <a:t>and </a:t>
            </a:r>
            <a:r>
              <a:rPr lang="en-US" b="1" dirty="0"/>
              <a:t>strontium (Sr)</a:t>
            </a:r>
            <a:r>
              <a:rPr lang="en-US" dirty="0"/>
              <a:t> found in animal remains at archaeological sites can tell us about:</a:t>
            </a:r>
          </a:p>
          <a:p>
            <a:pPr marL="285750" indent="-285750">
              <a:buFont typeface="Arial" panose="020B0604020202020204" pitchFamily="34" charset="0"/>
              <a:buChar char="•"/>
            </a:pPr>
            <a:r>
              <a:rPr lang="en-US" dirty="0"/>
              <a:t>Where animals were raised</a:t>
            </a:r>
          </a:p>
          <a:p>
            <a:pPr marL="285750" indent="-285750">
              <a:buFont typeface="Arial" panose="020B0604020202020204" pitchFamily="34" charset="0"/>
              <a:buChar char="•"/>
            </a:pPr>
            <a:r>
              <a:rPr lang="en-US" dirty="0"/>
              <a:t>What types of plants or animals they were eating</a:t>
            </a:r>
          </a:p>
        </p:txBody>
      </p:sp>
      <p:sp>
        <p:nvSpPr>
          <p:cNvPr id="8" name="TextBox 7">
            <a:extLst>
              <a:ext uri="{FF2B5EF4-FFF2-40B4-BE49-F238E27FC236}">
                <a16:creationId xmlns:a16="http://schemas.microsoft.com/office/drawing/2014/main" id="{1FFC694D-BB69-47A4-9D6E-61A5E8E903AA}"/>
              </a:ext>
            </a:extLst>
          </p:cNvPr>
          <p:cNvSpPr txBox="1"/>
          <p:nvPr/>
        </p:nvSpPr>
        <p:spPr>
          <a:xfrm>
            <a:off x="680720" y="5305536"/>
            <a:ext cx="6093724" cy="1200329"/>
          </a:xfrm>
          <a:prstGeom prst="rect">
            <a:avLst/>
          </a:prstGeom>
          <a:noFill/>
        </p:spPr>
        <p:txBody>
          <a:bodyPr wrap="square">
            <a:spAutoFit/>
          </a:bodyPr>
          <a:lstStyle/>
          <a:p>
            <a:r>
              <a:rPr lang="en-US" dirty="0"/>
              <a:t>Carbon and nitrogen exist in the atmosphere as gases, which are absorbed by plants during photosynthesis and bacteria in the soil. Animals eat these plants, and absorb their carbon and nitrogen into their own bones and teeth. </a:t>
            </a:r>
          </a:p>
        </p:txBody>
      </p:sp>
    </p:spTree>
    <p:extLst>
      <p:ext uri="{BB962C8B-B14F-4D97-AF65-F5344CB8AC3E}">
        <p14:creationId xmlns:p14="http://schemas.microsoft.com/office/powerpoint/2010/main" val="359417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C1B5C1-0E81-4745-9FF3-8209E7FB60DD}"/>
              </a:ext>
            </a:extLst>
          </p:cNvPr>
          <p:cNvSpPr txBox="1"/>
          <p:nvPr/>
        </p:nvSpPr>
        <p:spPr>
          <a:xfrm>
            <a:off x="680720" y="711200"/>
            <a:ext cx="3862789" cy="369332"/>
          </a:xfrm>
          <a:prstGeom prst="rect">
            <a:avLst/>
          </a:prstGeom>
          <a:noFill/>
        </p:spPr>
        <p:txBody>
          <a:bodyPr wrap="none" rtlCol="0">
            <a:spAutoFit/>
          </a:bodyPr>
          <a:lstStyle/>
          <a:p>
            <a:r>
              <a:rPr lang="en-US" b="1" dirty="0"/>
              <a:t>Where do stable isotopes come from?</a:t>
            </a:r>
          </a:p>
        </p:txBody>
      </p:sp>
      <p:sp>
        <p:nvSpPr>
          <p:cNvPr id="8" name="TextBox 7">
            <a:extLst>
              <a:ext uri="{FF2B5EF4-FFF2-40B4-BE49-F238E27FC236}">
                <a16:creationId xmlns:a16="http://schemas.microsoft.com/office/drawing/2014/main" id="{1FFC694D-BB69-47A4-9D6E-61A5E8E903AA}"/>
              </a:ext>
            </a:extLst>
          </p:cNvPr>
          <p:cNvSpPr txBox="1"/>
          <p:nvPr/>
        </p:nvSpPr>
        <p:spPr>
          <a:xfrm>
            <a:off x="680720" y="1293094"/>
            <a:ext cx="3727507" cy="5355312"/>
          </a:xfrm>
          <a:prstGeom prst="rect">
            <a:avLst/>
          </a:prstGeom>
          <a:noFill/>
        </p:spPr>
        <p:txBody>
          <a:bodyPr wrap="square">
            <a:spAutoFit/>
          </a:bodyPr>
          <a:lstStyle/>
          <a:p>
            <a:r>
              <a:rPr lang="en-US" dirty="0"/>
              <a:t>Carbon and nitrogen exist in the atmosphere as gases, which are absorbed by plants during photosynthesis and bacteria in the soil. Animals eat these plants and absorb their carbon and nitrogen into their own bones and teeth. </a:t>
            </a:r>
          </a:p>
          <a:p>
            <a:endParaRPr lang="en-US" dirty="0"/>
          </a:p>
          <a:p>
            <a:r>
              <a:rPr lang="en-US" dirty="0"/>
              <a:t>Strontium isotopes are found in rocks. When rocks break down into soils, plants absorb some of this strontium into their tissues. Strontium isotope ratios vary from place to place, depending on the bedrock makeup of the local region.</a:t>
            </a:r>
          </a:p>
          <a:p>
            <a:endParaRPr lang="en-US" dirty="0"/>
          </a:p>
          <a:p>
            <a:r>
              <a:rPr lang="en-US" i="1" dirty="0"/>
              <a:t>Review carbon and nitrogen cycles with students, as well as photosynthetic pathways.</a:t>
            </a:r>
          </a:p>
        </p:txBody>
      </p:sp>
      <p:pic>
        <p:nvPicPr>
          <p:cNvPr id="3" name="Picture 2">
            <a:extLst>
              <a:ext uri="{FF2B5EF4-FFF2-40B4-BE49-F238E27FC236}">
                <a16:creationId xmlns:a16="http://schemas.microsoft.com/office/drawing/2014/main" id="{B9F57183-100E-4CE9-9DB8-699BF4199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817" y="262366"/>
            <a:ext cx="3875912" cy="3875912"/>
          </a:xfrm>
          <a:prstGeom prst="rect">
            <a:avLst/>
          </a:prstGeom>
        </p:spPr>
      </p:pic>
      <p:sp>
        <p:nvSpPr>
          <p:cNvPr id="10" name="TextBox 9">
            <a:extLst>
              <a:ext uri="{FF2B5EF4-FFF2-40B4-BE49-F238E27FC236}">
                <a16:creationId xmlns:a16="http://schemas.microsoft.com/office/drawing/2014/main" id="{D62CD4B4-EB25-42A9-8F0B-036CF8ADD883}"/>
              </a:ext>
            </a:extLst>
          </p:cNvPr>
          <p:cNvSpPr txBox="1"/>
          <p:nvPr/>
        </p:nvSpPr>
        <p:spPr>
          <a:xfrm rot="20210127">
            <a:off x="4780413" y="1383815"/>
            <a:ext cx="2682906" cy="1754326"/>
          </a:xfrm>
          <a:prstGeom prst="rect">
            <a:avLst/>
          </a:prstGeom>
          <a:noFill/>
        </p:spPr>
        <p:txBody>
          <a:bodyPr wrap="square" rtlCol="0">
            <a:spAutoFit/>
          </a:bodyPr>
          <a:lstStyle/>
          <a:p>
            <a:r>
              <a:rPr lang="en-US" b="1" i="1" dirty="0"/>
              <a:t>Review C3, C4, and CAM photosynthetic pathways; or remind students that different kinds of plants take in carbon in different ways.</a:t>
            </a:r>
          </a:p>
        </p:txBody>
      </p:sp>
      <p:pic>
        <p:nvPicPr>
          <p:cNvPr id="1026" name="Picture 2" descr="Carbon Cycle – Definition, Human Impacts, Importance &amp; Diagram">
            <a:extLst>
              <a:ext uri="{FF2B5EF4-FFF2-40B4-BE49-F238E27FC236}">
                <a16:creationId xmlns:a16="http://schemas.microsoft.com/office/drawing/2014/main" id="{8FF89000-109A-4952-8224-F942FE34A4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8" t="-1185" r="2620" b="6222"/>
          <a:stretch/>
        </p:blipFill>
        <p:spPr bwMode="auto">
          <a:xfrm>
            <a:off x="5394961" y="3456194"/>
            <a:ext cx="3785939" cy="313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56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1722B12-CF74-4E14-A9AD-F51E96826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728" y="597111"/>
            <a:ext cx="7785263" cy="5663777"/>
          </a:xfrm>
          <a:prstGeom prst="rect">
            <a:avLst/>
          </a:prstGeom>
        </p:spPr>
      </p:pic>
      <p:sp>
        <p:nvSpPr>
          <p:cNvPr id="5" name="TextBox 4">
            <a:extLst>
              <a:ext uri="{FF2B5EF4-FFF2-40B4-BE49-F238E27FC236}">
                <a16:creationId xmlns:a16="http://schemas.microsoft.com/office/drawing/2014/main" id="{E2B541FF-81EB-4B38-AF41-1A228B80413A}"/>
              </a:ext>
            </a:extLst>
          </p:cNvPr>
          <p:cNvSpPr txBox="1"/>
          <p:nvPr/>
        </p:nvSpPr>
        <p:spPr>
          <a:xfrm>
            <a:off x="609601" y="2895600"/>
            <a:ext cx="2540000" cy="923330"/>
          </a:xfrm>
          <a:prstGeom prst="rect">
            <a:avLst/>
          </a:prstGeom>
          <a:noFill/>
        </p:spPr>
        <p:txBody>
          <a:bodyPr wrap="square" rtlCol="0">
            <a:spAutoFit/>
          </a:bodyPr>
          <a:lstStyle/>
          <a:p>
            <a:r>
              <a:rPr lang="en-US" b="1" dirty="0"/>
              <a:t>How do stable isotopes enter our bodies and the bodies of animals?</a:t>
            </a:r>
          </a:p>
        </p:txBody>
      </p:sp>
    </p:spTree>
    <p:extLst>
      <p:ext uri="{BB962C8B-B14F-4D97-AF65-F5344CB8AC3E}">
        <p14:creationId xmlns:p14="http://schemas.microsoft.com/office/powerpoint/2010/main" val="315255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F278C5-0AD2-4A74-A318-71159F2146A5}"/>
              </a:ext>
            </a:extLst>
          </p:cNvPr>
          <p:cNvPicPr>
            <a:picLocks noChangeAspect="1"/>
          </p:cNvPicPr>
          <p:nvPr/>
        </p:nvPicPr>
        <p:blipFill rotWithShape="1">
          <a:blip r:embed="rId2">
            <a:extLst>
              <a:ext uri="{28A0092B-C50C-407E-A947-70E740481C1C}">
                <a14:useLocalDpi xmlns:a14="http://schemas.microsoft.com/office/drawing/2010/main" val="0"/>
              </a:ext>
            </a:extLst>
          </a:blip>
          <a:srcRect l="2262" t="3981" r="2886" b="3349"/>
          <a:stretch/>
        </p:blipFill>
        <p:spPr>
          <a:xfrm>
            <a:off x="4720629" y="1229281"/>
            <a:ext cx="7041894" cy="3525979"/>
          </a:xfrm>
          <a:prstGeom prst="rect">
            <a:avLst/>
          </a:prstGeom>
        </p:spPr>
      </p:pic>
      <p:sp>
        <p:nvSpPr>
          <p:cNvPr id="5" name="TextBox 4">
            <a:extLst>
              <a:ext uri="{FF2B5EF4-FFF2-40B4-BE49-F238E27FC236}">
                <a16:creationId xmlns:a16="http://schemas.microsoft.com/office/drawing/2014/main" id="{86C1B5C1-0E81-4745-9FF3-8209E7FB60DD}"/>
              </a:ext>
            </a:extLst>
          </p:cNvPr>
          <p:cNvSpPr txBox="1"/>
          <p:nvPr/>
        </p:nvSpPr>
        <p:spPr>
          <a:xfrm>
            <a:off x="680720" y="711200"/>
            <a:ext cx="3609771" cy="369332"/>
          </a:xfrm>
          <a:prstGeom prst="rect">
            <a:avLst/>
          </a:prstGeom>
          <a:noFill/>
        </p:spPr>
        <p:txBody>
          <a:bodyPr wrap="none" rtlCol="0">
            <a:spAutoFit/>
          </a:bodyPr>
          <a:lstStyle/>
          <a:p>
            <a:r>
              <a:rPr lang="en-US" b="1" dirty="0"/>
              <a:t>How do stable isotopes reflect diet?</a:t>
            </a:r>
          </a:p>
        </p:txBody>
      </p:sp>
      <p:sp>
        <p:nvSpPr>
          <p:cNvPr id="6" name="TextBox 5">
            <a:extLst>
              <a:ext uri="{FF2B5EF4-FFF2-40B4-BE49-F238E27FC236}">
                <a16:creationId xmlns:a16="http://schemas.microsoft.com/office/drawing/2014/main" id="{588CCE48-E4E1-496B-99BD-43B75F97ABD8}"/>
              </a:ext>
            </a:extLst>
          </p:cNvPr>
          <p:cNvSpPr txBox="1"/>
          <p:nvPr/>
        </p:nvSpPr>
        <p:spPr>
          <a:xfrm>
            <a:off x="680720" y="1552464"/>
            <a:ext cx="3862789" cy="3416320"/>
          </a:xfrm>
          <a:prstGeom prst="rect">
            <a:avLst/>
          </a:prstGeom>
          <a:noFill/>
        </p:spPr>
        <p:txBody>
          <a:bodyPr wrap="square" rtlCol="0">
            <a:spAutoFit/>
          </a:bodyPr>
          <a:lstStyle/>
          <a:p>
            <a:r>
              <a:rPr lang="en-US" dirty="0"/>
              <a:t>Food and water that an animal consumes during its life leaves a chemical signature in its tissues (like bones and teeth)</a:t>
            </a:r>
          </a:p>
          <a:p>
            <a:endParaRPr lang="en-US" dirty="0"/>
          </a:p>
          <a:p>
            <a:r>
              <a:rPr lang="en-US" dirty="0"/>
              <a:t>Isotopes of elements like </a:t>
            </a:r>
            <a:r>
              <a:rPr lang="en-US" b="1" dirty="0"/>
              <a:t>carbon (C), nitrogen (N), </a:t>
            </a:r>
            <a:r>
              <a:rPr lang="en-US" dirty="0"/>
              <a:t>and </a:t>
            </a:r>
            <a:r>
              <a:rPr lang="en-US" b="1" dirty="0"/>
              <a:t>strontium (Sr)</a:t>
            </a:r>
            <a:r>
              <a:rPr lang="en-US" dirty="0"/>
              <a:t> found in animal remains at archaeological sites can tell us about:</a:t>
            </a:r>
          </a:p>
          <a:p>
            <a:pPr marL="285750" indent="-285750">
              <a:buFont typeface="Arial" panose="020B0604020202020204" pitchFamily="34" charset="0"/>
              <a:buChar char="•"/>
            </a:pPr>
            <a:r>
              <a:rPr lang="en-US" dirty="0"/>
              <a:t>Where animals were raised</a:t>
            </a:r>
          </a:p>
          <a:p>
            <a:pPr marL="285750" indent="-285750">
              <a:buFont typeface="Arial" panose="020B0604020202020204" pitchFamily="34" charset="0"/>
              <a:buChar char="•"/>
            </a:pPr>
            <a:r>
              <a:rPr lang="en-US" dirty="0"/>
              <a:t>What types of plants or animals they were eating</a:t>
            </a:r>
          </a:p>
        </p:txBody>
      </p:sp>
      <p:sp>
        <p:nvSpPr>
          <p:cNvPr id="8" name="TextBox 7">
            <a:extLst>
              <a:ext uri="{FF2B5EF4-FFF2-40B4-BE49-F238E27FC236}">
                <a16:creationId xmlns:a16="http://schemas.microsoft.com/office/drawing/2014/main" id="{1FFC694D-BB69-47A4-9D6E-61A5E8E903AA}"/>
              </a:ext>
            </a:extLst>
          </p:cNvPr>
          <p:cNvSpPr txBox="1"/>
          <p:nvPr/>
        </p:nvSpPr>
        <p:spPr>
          <a:xfrm>
            <a:off x="680720" y="5305536"/>
            <a:ext cx="6093724" cy="1200329"/>
          </a:xfrm>
          <a:prstGeom prst="rect">
            <a:avLst/>
          </a:prstGeom>
          <a:noFill/>
        </p:spPr>
        <p:txBody>
          <a:bodyPr wrap="square">
            <a:spAutoFit/>
          </a:bodyPr>
          <a:lstStyle/>
          <a:p>
            <a:r>
              <a:rPr lang="en-US" dirty="0"/>
              <a:t>Carbon and nitrogen exist in the atmosphere as gases, which are absorbed by plants during photosynthesis and from bacteria in the soil. Animals eat these plants, and absorb their carbon and nitrogen into their own bones and teeth. </a:t>
            </a:r>
          </a:p>
        </p:txBody>
      </p:sp>
    </p:spTree>
    <p:extLst>
      <p:ext uri="{BB962C8B-B14F-4D97-AF65-F5344CB8AC3E}">
        <p14:creationId xmlns:p14="http://schemas.microsoft.com/office/powerpoint/2010/main" val="57410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94EC49-0605-4BBB-BF20-4CE023566CD8}"/>
              </a:ext>
            </a:extLst>
          </p:cNvPr>
          <p:cNvPicPr>
            <a:picLocks noChangeAspect="1"/>
          </p:cNvPicPr>
          <p:nvPr/>
        </p:nvPicPr>
        <p:blipFill>
          <a:blip r:embed="rId2"/>
          <a:stretch>
            <a:fillRect/>
          </a:stretch>
        </p:blipFill>
        <p:spPr>
          <a:xfrm>
            <a:off x="2630088" y="619785"/>
            <a:ext cx="9106064" cy="5827882"/>
          </a:xfrm>
          <a:prstGeom prst="rect">
            <a:avLst/>
          </a:prstGeom>
        </p:spPr>
      </p:pic>
      <p:sp>
        <p:nvSpPr>
          <p:cNvPr id="5" name="TextBox 4">
            <a:extLst>
              <a:ext uri="{FF2B5EF4-FFF2-40B4-BE49-F238E27FC236}">
                <a16:creationId xmlns:a16="http://schemas.microsoft.com/office/drawing/2014/main" id="{9E034942-DD2F-44A4-A0C3-C0E7F56EB982}"/>
              </a:ext>
            </a:extLst>
          </p:cNvPr>
          <p:cNvSpPr txBox="1"/>
          <p:nvPr/>
        </p:nvSpPr>
        <p:spPr>
          <a:xfrm>
            <a:off x="455848" y="2967335"/>
            <a:ext cx="1828800" cy="923330"/>
          </a:xfrm>
          <a:prstGeom prst="rect">
            <a:avLst/>
          </a:prstGeom>
          <a:noFill/>
        </p:spPr>
        <p:txBody>
          <a:bodyPr wrap="square" rtlCol="0">
            <a:spAutoFit/>
          </a:bodyPr>
          <a:lstStyle/>
          <a:p>
            <a:r>
              <a:rPr lang="en-US" b="1" dirty="0"/>
              <a:t>How do stable isotopes reflect diet?</a:t>
            </a:r>
          </a:p>
        </p:txBody>
      </p:sp>
    </p:spTree>
    <p:extLst>
      <p:ext uri="{BB962C8B-B14F-4D97-AF65-F5344CB8AC3E}">
        <p14:creationId xmlns:p14="http://schemas.microsoft.com/office/powerpoint/2010/main" val="89517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D78B02-5519-4F22-9319-E1F4E8E2E7A3}"/>
              </a:ext>
            </a:extLst>
          </p:cNvPr>
          <p:cNvSpPr txBox="1"/>
          <p:nvPr/>
        </p:nvSpPr>
        <p:spPr>
          <a:xfrm>
            <a:off x="466008" y="407015"/>
            <a:ext cx="4156792" cy="369332"/>
          </a:xfrm>
          <a:prstGeom prst="rect">
            <a:avLst/>
          </a:prstGeom>
          <a:noFill/>
        </p:spPr>
        <p:txBody>
          <a:bodyPr wrap="square" rtlCol="0">
            <a:spAutoFit/>
          </a:bodyPr>
          <a:lstStyle/>
          <a:p>
            <a:r>
              <a:rPr lang="en-US" b="1" dirty="0"/>
              <a:t>How do stable isotopes reflect diet?</a:t>
            </a:r>
          </a:p>
        </p:txBody>
      </p:sp>
      <p:sp>
        <p:nvSpPr>
          <p:cNvPr id="6" name="TextBox 5">
            <a:extLst>
              <a:ext uri="{FF2B5EF4-FFF2-40B4-BE49-F238E27FC236}">
                <a16:creationId xmlns:a16="http://schemas.microsoft.com/office/drawing/2014/main" id="{66ACB117-3149-4D56-9DB2-A96A7131000F}"/>
              </a:ext>
            </a:extLst>
          </p:cNvPr>
          <p:cNvSpPr txBox="1"/>
          <p:nvPr/>
        </p:nvSpPr>
        <p:spPr>
          <a:xfrm>
            <a:off x="466008" y="1648406"/>
            <a:ext cx="4522552" cy="4247317"/>
          </a:xfrm>
          <a:prstGeom prst="rect">
            <a:avLst/>
          </a:prstGeom>
          <a:noFill/>
        </p:spPr>
        <p:txBody>
          <a:bodyPr wrap="square">
            <a:spAutoFit/>
          </a:bodyPr>
          <a:lstStyle/>
          <a:p>
            <a:r>
              <a:rPr lang="en-US" dirty="0"/>
              <a:t>Stable carbon (C) and nitrogen (N) isotopes reflect different aspects of an animal’s diet.</a:t>
            </a:r>
          </a:p>
          <a:p>
            <a:endParaRPr lang="en-US" dirty="0"/>
          </a:p>
          <a:p>
            <a:r>
              <a:rPr lang="en-US" dirty="0"/>
              <a:t>Carbon tells us about the types of plants consumed by animals. Plants use one of three photosynthetic pathways: C</a:t>
            </a:r>
            <a:r>
              <a:rPr lang="en-US" baseline="-25000" dirty="0"/>
              <a:t>3</a:t>
            </a:r>
            <a:r>
              <a:rPr lang="en-US" dirty="0"/>
              <a:t>, C</a:t>
            </a:r>
            <a:r>
              <a:rPr lang="en-US" baseline="-25000" dirty="0"/>
              <a:t>4</a:t>
            </a:r>
            <a:r>
              <a:rPr lang="en-US" dirty="0"/>
              <a:t>, and CAM to create food for themselves. Each of these pathways creates a different carbon signature in the plant’s tissues. </a:t>
            </a:r>
          </a:p>
          <a:p>
            <a:endParaRPr lang="en-US" dirty="0"/>
          </a:p>
          <a:p>
            <a:r>
              <a:rPr lang="en-US" dirty="0"/>
              <a:t>Plants that use C</a:t>
            </a:r>
            <a:r>
              <a:rPr lang="en-US" baseline="-25000" dirty="0"/>
              <a:t>4</a:t>
            </a:r>
            <a:r>
              <a:rPr lang="en-US" dirty="0"/>
              <a:t> pathways (tropical plants and grasses) have higher (less negative) </a:t>
            </a:r>
            <a:r>
              <a:rPr lang="el-GR" dirty="0"/>
              <a:t>δ</a:t>
            </a:r>
            <a:r>
              <a:rPr lang="en-US" baseline="30000" dirty="0"/>
              <a:t>13</a:t>
            </a:r>
            <a:r>
              <a:rPr lang="en-US" dirty="0"/>
              <a:t>C values. Plants that use C</a:t>
            </a:r>
            <a:r>
              <a:rPr lang="en-US" baseline="-25000" dirty="0"/>
              <a:t>3</a:t>
            </a:r>
            <a:r>
              <a:rPr lang="en-US" dirty="0"/>
              <a:t> pathways (woody plants) have lower (more negative) </a:t>
            </a:r>
            <a:r>
              <a:rPr lang="el-GR" dirty="0"/>
              <a:t>δ</a:t>
            </a:r>
            <a:r>
              <a:rPr lang="en-US" baseline="30000" dirty="0"/>
              <a:t>13</a:t>
            </a:r>
            <a:r>
              <a:rPr lang="en-US" dirty="0"/>
              <a:t>C values.</a:t>
            </a:r>
          </a:p>
        </p:txBody>
      </p:sp>
      <p:pic>
        <p:nvPicPr>
          <p:cNvPr id="9" name="Content Placeholder 3">
            <a:extLst>
              <a:ext uri="{FF2B5EF4-FFF2-40B4-BE49-F238E27FC236}">
                <a16:creationId xmlns:a16="http://schemas.microsoft.com/office/drawing/2014/main" id="{1E4B62C3-4679-4FEA-9E91-388649860583}"/>
              </a:ext>
            </a:extLst>
          </p:cNvPr>
          <p:cNvPicPr>
            <a:picLocks noChangeAspect="1"/>
          </p:cNvPicPr>
          <p:nvPr/>
        </p:nvPicPr>
        <p:blipFill>
          <a:blip r:embed="rId2"/>
          <a:stretch>
            <a:fillRect/>
          </a:stretch>
        </p:blipFill>
        <p:spPr>
          <a:xfrm>
            <a:off x="4988560" y="1302428"/>
            <a:ext cx="6645537" cy="4253144"/>
          </a:xfrm>
          <a:prstGeom prst="rect">
            <a:avLst/>
          </a:prstGeom>
        </p:spPr>
      </p:pic>
    </p:spTree>
    <p:extLst>
      <p:ext uri="{BB962C8B-B14F-4D97-AF65-F5344CB8AC3E}">
        <p14:creationId xmlns:p14="http://schemas.microsoft.com/office/powerpoint/2010/main" val="381719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D78B02-5519-4F22-9319-E1F4E8E2E7A3}"/>
              </a:ext>
            </a:extLst>
          </p:cNvPr>
          <p:cNvSpPr txBox="1"/>
          <p:nvPr/>
        </p:nvSpPr>
        <p:spPr>
          <a:xfrm>
            <a:off x="466008" y="407015"/>
            <a:ext cx="4156792" cy="369332"/>
          </a:xfrm>
          <a:prstGeom prst="rect">
            <a:avLst/>
          </a:prstGeom>
          <a:noFill/>
        </p:spPr>
        <p:txBody>
          <a:bodyPr wrap="square" rtlCol="0">
            <a:spAutoFit/>
          </a:bodyPr>
          <a:lstStyle/>
          <a:p>
            <a:r>
              <a:rPr lang="en-US" b="1" dirty="0"/>
              <a:t>How do stable isotopes reflect diet?</a:t>
            </a:r>
          </a:p>
        </p:txBody>
      </p:sp>
      <p:sp>
        <p:nvSpPr>
          <p:cNvPr id="6" name="TextBox 5">
            <a:extLst>
              <a:ext uri="{FF2B5EF4-FFF2-40B4-BE49-F238E27FC236}">
                <a16:creationId xmlns:a16="http://schemas.microsoft.com/office/drawing/2014/main" id="{66ACB117-3149-4D56-9DB2-A96A7131000F}"/>
              </a:ext>
            </a:extLst>
          </p:cNvPr>
          <p:cNvSpPr txBox="1"/>
          <p:nvPr/>
        </p:nvSpPr>
        <p:spPr>
          <a:xfrm>
            <a:off x="466008" y="1585254"/>
            <a:ext cx="4522552" cy="3970318"/>
          </a:xfrm>
          <a:prstGeom prst="rect">
            <a:avLst/>
          </a:prstGeom>
          <a:noFill/>
        </p:spPr>
        <p:txBody>
          <a:bodyPr wrap="square">
            <a:spAutoFit/>
          </a:bodyPr>
          <a:lstStyle/>
          <a:p>
            <a:r>
              <a:rPr lang="en-US" dirty="0"/>
              <a:t>Nitrogen isotopes are used in diet studies to estimate the trophic level the animal was eating at – where in the food chain was the animal eating? Producers? Primary and secondary consumers?</a:t>
            </a:r>
          </a:p>
          <a:p>
            <a:endParaRPr lang="en-US" dirty="0"/>
          </a:p>
          <a:p>
            <a:r>
              <a:rPr lang="en-US" dirty="0"/>
              <a:t>Nitrogen isotopes also help us determine if the animal was eating from marine (salt water) sources and aquatic ecosystems, or freshwater sources.</a:t>
            </a:r>
          </a:p>
          <a:p>
            <a:endParaRPr lang="en-US" dirty="0"/>
          </a:p>
          <a:p>
            <a:r>
              <a:rPr lang="en-US" dirty="0"/>
              <a:t>Environmental factors like </a:t>
            </a:r>
            <a:r>
              <a:rPr lang="en-US" b="1" dirty="0"/>
              <a:t>salinity</a:t>
            </a:r>
            <a:r>
              <a:rPr lang="en-US" i="1" dirty="0"/>
              <a:t>, </a:t>
            </a:r>
            <a:r>
              <a:rPr lang="en-US" b="1" dirty="0"/>
              <a:t>aridity</a:t>
            </a:r>
            <a:r>
              <a:rPr lang="en-US" dirty="0"/>
              <a:t>, and </a:t>
            </a:r>
            <a:r>
              <a:rPr lang="en-US" b="1" dirty="0"/>
              <a:t>vegetation cover </a:t>
            </a:r>
            <a:r>
              <a:rPr lang="en-US" dirty="0"/>
              <a:t>also increase nitrogen values in animal bones and teeth.</a:t>
            </a:r>
          </a:p>
        </p:txBody>
      </p:sp>
      <p:pic>
        <p:nvPicPr>
          <p:cNvPr id="9" name="Content Placeholder 3">
            <a:extLst>
              <a:ext uri="{FF2B5EF4-FFF2-40B4-BE49-F238E27FC236}">
                <a16:creationId xmlns:a16="http://schemas.microsoft.com/office/drawing/2014/main" id="{1E4B62C3-4679-4FEA-9E91-388649860583}"/>
              </a:ext>
            </a:extLst>
          </p:cNvPr>
          <p:cNvPicPr>
            <a:picLocks noChangeAspect="1"/>
          </p:cNvPicPr>
          <p:nvPr/>
        </p:nvPicPr>
        <p:blipFill>
          <a:blip r:embed="rId2"/>
          <a:stretch>
            <a:fillRect/>
          </a:stretch>
        </p:blipFill>
        <p:spPr>
          <a:xfrm>
            <a:off x="4988560" y="1302428"/>
            <a:ext cx="6645537" cy="4253144"/>
          </a:xfrm>
          <a:prstGeom prst="rect">
            <a:avLst/>
          </a:prstGeom>
        </p:spPr>
      </p:pic>
    </p:spTree>
    <p:extLst>
      <p:ext uri="{BB962C8B-B14F-4D97-AF65-F5344CB8AC3E}">
        <p14:creationId xmlns:p14="http://schemas.microsoft.com/office/powerpoint/2010/main" val="184978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0D2061-5583-43DA-8020-242F5B048F15}"/>
              </a:ext>
            </a:extLst>
          </p:cNvPr>
          <p:cNvSpPr txBox="1"/>
          <p:nvPr/>
        </p:nvSpPr>
        <p:spPr>
          <a:xfrm>
            <a:off x="609600" y="457200"/>
            <a:ext cx="5851795" cy="369332"/>
          </a:xfrm>
          <a:prstGeom prst="rect">
            <a:avLst/>
          </a:prstGeom>
          <a:noFill/>
        </p:spPr>
        <p:txBody>
          <a:bodyPr wrap="none" rtlCol="0">
            <a:spAutoFit/>
          </a:bodyPr>
          <a:lstStyle/>
          <a:p>
            <a:r>
              <a:rPr lang="en-US" b="1" dirty="0"/>
              <a:t>What were cattle in and around colonial Charleston eating?</a:t>
            </a:r>
          </a:p>
        </p:txBody>
      </p:sp>
      <p:sp>
        <p:nvSpPr>
          <p:cNvPr id="5" name="TextBox 4">
            <a:extLst>
              <a:ext uri="{FF2B5EF4-FFF2-40B4-BE49-F238E27FC236}">
                <a16:creationId xmlns:a16="http://schemas.microsoft.com/office/drawing/2014/main" id="{183F22E1-0BB1-4DAD-AFE0-6E441F195517}"/>
              </a:ext>
            </a:extLst>
          </p:cNvPr>
          <p:cNvSpPr txBox="1"/>
          <p:nvPr/>
        </p:nvSpPr>
        <p:spPr>
          <a:xfrm>
            <a:off x="466008" y="1585254"/>
            <a:ext cx="11079998" cy="3139321"/>
          </a:xfrm>
          <a:prstGeom prst="rect">
            <a:avLst/>
          </a:prstGeom>
          <a:noFill/>
        </p:spPr>
        <p:txBody>
          <a:bodyPr wrap="square">
            <a:spAutoFit/>
          </a:bodyPr>
          <a:lstStyle/>
          <a:p>
            <a:r>
              <a:rPr lang="en-US" dirty="0"/>
              <a:t>In the </a:t>
            </a:r>
            <a:r>
              <a:rPr lang="en-US" b="1" dirty="0"/>
              <a:t>Upper Coastal Plain</a:t>
            </a:r>
            <a:r>
              <a:rPr lang="en-US" dirty="0"/>
              <a:t>, cattle were living farther from the coastal areas in a dry environment of pine and oak forests. While some grasses (</a:t>
            </a:r>
            <a:r>
              <a:rPr lang="en-US" b="1" dirty="0"/>
              <a:t>C</a:t>
            </a:r>
            <a:r>
              <a:rPr lang="en-US" b="1" baseline="-25000" dirty="0"/>
              <a:t>4</a:t>
            </a:r>
            <a:r>
              <a:rPr lang="en-US" b="1" dirty="0"/>
              <a:t> plants</a:t>
            </a:r>
            <a:r>
              <a:rPr lang="en-US" dirty="0"/>
              <a:t>) were available for grazing, this area was surrounded by rivers and streams that supported abundant river cane (</a:t>
            </a:r>
            <a:r>
              <a:rPr lang="en-US" i="1" dirty="0"/>
              <a:t>Arundinaria gigantea</a:t>
            </a:r>
            <a:r>
              <a:rPr lang="en-US" dirty="0"/>
              <a:t>), a </a:t>
            </a:r>
            <a:r>
              <a:rPr lang="en-US" b="1" dirty="0"/>
              <a:t>C</a:t>
            </a:r>
            <a:r>
              <a:rPr lang="en-US" b="1" baseline="-25000" dirty="0"/>
              <a:t>3</a:t>
            </a:r>
            <a:r>
              <a:rPr lang="en-US" b="1" dirty="0"/>
              <a:t> plant</a:t>
            </a:r>
            <a:r>
              <a:rPr lang="en-US" dirty="0"/>
              <a:t>. Cattle often over-wintered in the Upper Coastal Plain of South Carolina and would eat river cane throughout the season.</a:t>
            </a:r>
          </a:p>
          <a:p>
            <a:endParaRPr lang="en-US" dirty="0"/>
          </a:p>
          <a:p>
            <a:endParaRPr lang="en-US" dirty="0"/>
          </a:p>
          <a:p>
            <a:endParaRPr lang="en-US" dirty="0"/>
          </a:p>
          <a:p>
            <a:r>
              <a:rPr lang="en-US" dirty="0"/>
              <a:t>In the </a:t>
            </a:r>
            <a:r>
              <a:rPr lang="en-US" b="1" dirty="0"/>
              <a:t>Lower Coastal Plain</a:t>
            </a:r>
            <a:r>
              <a:rPr lang="en-US" dirty="0"/>
              <a:t>, cattle were much closer to the coastal zone, and were foraging in estuarine regions, mud flats, and tidal creeks, areas that were full of plants that could tolerate </a:t>
            </a:r>
            <a:r>
              <a:rPr lang="en-US" b="1" dirty="0"/>
              <a:t>high salinity (salt)</a:t>
            </a:r>
            <a:r>
              <a:rPr lang="en-US" dirty="0"/>
              <a:t>. These marshy areas were full of grasses, sedges, and herbs, all </a:t>
            </a:r>
            <a:r>
              <a:rPr lang="en-US" b="1" dirty="0"/>
              <a:t>C</a:t>
            </a:r>
            <a:r>
              <a:rPr lang="en-US" b="1" baseline="-25000" dirty="0"/>
              <a:t>4</a:t>
            </a:r>
            <a:r>
              <a:rPr lang="en-US" b="1" dirty="0"/>
              <a:t> plants</a:t>
            </a:r>
            <a:r>
              <a:rPr lang="en-US" dirty="0"/>
              <a:t> that would have been available to cattle for grazing. Most habitats in the Lower Coastal Plain would have been impacted by </a:t>
            </a:r>
            <a:r>
              <a:rPr lang="en-US" b="1" dirty="0"/>
              <a:t>wind-blown salt spray </a:t>
            </a:r>
            <a:r>
              <a:rPr lang="en-US" dirty="0"/>
              <a:t>coming from the coast.</a:t>
            </a:r>
          </a:p>
        </p:txBody>
      </p:sp>
    </p:spTree>
    <p:extLst>
      <p:ext uri="{BB962C8B-B14F-4D97-AF65-F5344CB8AC3E}">
        <p14:creationId xmlns:p14="http://schemas.microsoft.com/office/powerpoint/2010/main" val="1241234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1334</Words>
  <Application>Microsoft Office PowerPoint</Application>
  <PresentationFormat>Widescreen</PresentationFormat>
  <Paragraphs>156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Kc Jones</dc:creator>
  <cp:lastModifiedBy>Danielle Carmody</cp:lastModifiedBy>
  <cp:revision>2</cp:revision>
  <dcterms:created xsi:type="dcterms:W3CDTF">2022-08-08T03:00:58Z</dcterms:created>
  <dcterms:modified xsi:type="dcterms:W3CDTF">2022-08-09T00:29:51Z</dcterms:modified>
</cp:coreProperties>
</file>